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85" r:id="rId2"/>
    <p:sldId id="287" r:id="rId3"/>
    <p:sldId id="308" r:id="rId4"/>
    <p:sldId id="309" r:id="rId5"/>
    <p:sldId id="311" r:id="rId6"/>
    <p:sldId id="310" r:id="rId7"/>
    <p:sldId id="314" r:id="rId8"/>
    <p:sldId id="286" r:id="rId9"/>
    <p:sldId id="316" r:id="rId10"/>
    <p:sldId id="302" r:id="rId11"/>
    <p:sldId id="312" r:id="rId12"/>
    <p:sldId id="305" r:id="rId13"/>
    <p:sldId id="268" r:id="rId14"/>
    <p:sldId id="317" r:id="rId15"/>
    <p:sldId id="318" r:id="rId16"/>
    <p:sldId id="319" r:id="rId17"/>
    <p:sldId id="320" r:id="rId18"/>
    <p:sldId id="321" r:id="rId19"/>
    <p:sldId id="303" r:id="rId20"/>
    <p:sldId id="322" r:id="rId21"/>
    <p:sldId id="326" r:id="rId22"/>
    <p:sldId id="323" r:id="rId23"/>
    <p:sldId id="327" r:id="rId24"/>
    <p:sldId id="328" r:id="rId25"/>
    <p:sldId id="324" r:id="rId26"/>
    <p:sldId id="329" r:id="rId27"/>
    <p:sldId id="304" r:id="rId28"/>
    <p:sldId id="288" r:id="rId29"/>
    <p:sldId id="259" r:id="rId30"/>
    <p:sldId id="291" r:id="rId31"/>
    <p:sldId id="307" r:id="rId32"/>
    <p:sldId id="26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4A8"/>
    <a:srgbClr val="52B63E"/>
    <a:srgbClr val="FFC000"/>
    <a:srgbClr val="FED100"/>
    <a:srgbClr val="1A4B94"/>
    <a:srgbClr val="7B7C7C"/>
    <a:srgbClr val="484F59"/>
    <a:srgbClr val="F7D057"/>
    <a:srgbClr val="FEDC00"/>
    <a:srgbClr val="FFD8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68859" autoAdjust="0"/>
  </p:normalViewPr>
  <p:slideViewPr>
    <p:cSldViewPr snapToGrid="0" showGuides="1">
      <p:cViewPr varScale="1">
        <p:scale>
          <a:sx n="46" d="100"/>
          <a:sy n="46" d="100"/>
        </p:scale>
        <p:origin x="1272" y="36"/>
      </p:cViewPr>
      <p:guideLst>
        <p:guide orient="horz" pos="2160"/>
        <p:guide pos="3840"/>
        <p:guide orient="horz" pos="1661"/>
      </p:guideLst>
    </p:cSldViewPr>
  </p:slideViewPr>
  <p:notesTextViewPr>
    <p:cViewPr>
      <p:scale>
        <a:sx n="1" d="1"/>
        <a:sy n="1" d="1"/>
      </p:scale>
      <p:origin x="0" y="0"/>
    </p:cViewPr>
  </p:notesTextViewPr>
  <p:sorterViewPr>
    <p:cViewPr>
      <p:scale>
        <a:sx n="100" d="100"/>
        <a:sy n="100" d="100"/>
      </p:scale>
      <p:origin x="0" y="-3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F9D43-7AB5-4769-ADA1-0A730EACD6E2}" type="doc">
      <dgm:prSet loTypeId="urn:microsoft.com/office/officeart/2005/8/layout/process1" loCatId="process" qsTypeId="urn:microsoft.com/office/officeart/2005/8/quickstyle/simple1" qsCatId="simple" csTypeId="urn:microsoft.com/office/officeart/2005/8/colors/colorful5" csCatId="colorful" phldr="1"/>
      <dgm:spPr/>
    </dgm:pt>
    <dgm:pt modelId="{D51A0F19-7C97-4BAB-803E-377FAAC84899}">
      <dgm:prSet phldrT="[文本]"/>
      <dgm:spPr/>
      <dgm:t>
        <a:bodyPr/>
        <a:lstStyle/>
        <a:p>
          <a:r>
            <a:rPr lang="en-US" altLang="zh-CN" b="0" dirty="0">
              <a:latin typeface="微软雅黑" panose="020B0503020204020204" pitchFamily="34" charset="-122"/>
              <a:ea typeface="微软雅黑" panose="020B0503020204020204" pitchFamily="34" charset="-122"/>
              <a:cs typeface="Open Sans" panose="020B0606030504020204" pitchFamily="34" charset="0"/>
            </a:rPr>
            <a:t>Randomly initialize the noise image</a:t>
          </a:r>
          <a:endParaRPr lang="zh-CN" altLang="en-US" b="0" dirty="0"/>
        </a:p>
      </dgm:t>
    </dgm:pt>
    <dgm:pt modelId="{3AA9CABA-5569-422C-A7F0-A1FFB210FDFD}" type="parTrans" cxnId="{CAD81120-2F25-49F7-9C94-1CB796D3EC3A}">
      <dgm:prSet/>
      <dgm:spPr/>
      <dgm:t>
        <a:bodyPr/>
        <a:lstStyle/>
        <a:p>
          <a:endParaRPr lang="zh-CN" altLang="en-US"/>
        </a:p>
      </dgm:t>
    </dgm:pt>
    <dgm:pt modelId="{489D2A01-30DB-4011-9CE1-1960D4DB7E9B}" type="sibTrans" cxnId="{CAD81120-2F25-49F7-9C94-1CB796D3EC3A}">
      <dgm:prSet/>
      <dgm:spPr/>
      <dgm:t>
        <a:bodyPr/>
        <a:lstStyle/>
        <a:p>
          <a:endParaRPr lang="zh-CN" altLang="en-US"/>
        </a:p>
      </dgm:t>
    </dgm:pt>
    <dgm:pt modelId="{E2A33E2D-C0F6-4E73-BEDC-A09E30FF0F0B}">
      <dgm:prSet phldrT="[文本]"/>
      <dgm:spPr/>
      <dgm:t>
        <a:bodyPr/>
        <a:lstStyle/>
        <a:p>
          <a:r>
            <a:rPr lang="en-US" altLang="zh-CN" dirty="0"/>
            <a:t>Input VGG19 loss function</a:t>
          </a:r>
          <a:endParaRPr lang="zh-CN" altLang="en-US" dirty="0"/>
        </a:p>
      </dgm:t>
    </dgm:pt>
    <dgm:pt modelId="{6647F837-3B4F-45DF-9A99-3AAE3BF197F6}" type="parTrans" cxnId="{D8BB4468-A48F-4478-96AE-7DB462500CDD}">
      <dgm:prSet/>
      <dgm:spPr/>
      <dgm:t>
        <a:bodyPr/>
        <a:lstStyle/>
        <a:p>
          <a:endParaRPr lang="zh-CN" altLang="en-US"/>
        </a:p>
      </dgm:t>
    </dgm:pt>
    <dgm:pt modelId="{4B0C257D-16CD-44B6-9EDC-032D3791EA83}" type="sibTrans" cxnId="{D8BB4468-A48F-4478-96AE-7DB462500CDD}">
      <dgm:prSet/>
      <dgm:spPr/>
      <dgm:t>
        <a:bodyPr/>
        <a:lstStyle/>
        <a:p>
          <a:endParaRPr lang="zh-CN" altLang="en-US"/>
        </a:p>
      </dgm:t>
    </dgm:pt>
    <dgm:pt modelId="{6F7A97E5-7690-46F1-85B7-FD1839A13EDD}">
      <dgm:prSet phldrT="[文本]"/>
      <dgm:spPr/>
      <dgm:t>
        <a:bodyPr/>
        <a:lstStyle/>
        <a:p>
          <a:r>
            <a:rPr lang="en-US" b="0" i="0" dirty="0"/>
            <a:t>Calculate the gradient of the loss function</a:t>
          </a:r>
          <a:endParaRPr lang="zh-CN" altLang="en-US" dirty="0"/>
        </a:p>
      </dgm:t>
    </dgm:pt>
    <dgm:pt modelId="{BD2E9A01-477E-4684-8001-F18B5C4AB985}" type="parTrans" cxnId="{612D3B37-71CA-48BD-A188-82A6B7F27179}">
      <dgm:prSet/>
      <dgm:spPr/>
      <dgm:t>
        <a:bodyPr/>
        <a:lstStyle/>
        <a:p>
          <a:endParaRPr lang="zh-CN" altLang="en-US"/>
        </a:p>
      </dgm:t>
    </dgm:pt>
    <dgm:pt modelId="{3C6A42D5-4F32-4AD0-AEE5-409126191C14}" type="sibTrans" cxnId="{612D3B37-71CA-48BD-A188-82A6B7F27179}">
      <dgm:prSet/>
      <dgm:spPr/>
      <dgm:t>
        <a:bodyPr/>
        <a:lstStyle/>
        <a:p>
          <a:endParaRPr lang="zh-CN" altLang="en-US"/>
        </a:p>
      </dgm:t>
    </dgm:pt>
    <dgm:pt modelId="{8D9B0B5F-725C-4670-9A94-97CBEF060D6D}">
      <dgm:prSet/>
      <dgm:spPr/>
      <dgm:t>
        <a:bodyPr/>
        <a:lstStyle/>
        <a:p>
          <a:r>
            <a:rPr lang="en-US" b="0" i="0" dirty="0"/>
            <a:t>Adjust each pixel value</a:t>
          </a:r>
          <a:endParaRPr lang="zh-CN" altLang="en-US" dirty="0"/>
        </a:p>
      </dgm:t>
    </dgm:pt>
    <dgm:pt modelId="{13ACFBB4-0FEC-4C50-B43E-DDBA4BC547DC}" type="parTrans" cxnId="{10E5968B-4349-40A1-8CE8-DD1728163432}">
      <dgm:prSet/>
      <dgm:spPr/>
      <dgm:t>
        <a:bodyPr/>
        <a:lstStyle/>
        <a:p>
          <a:endParaRPr lang="zh-CN" altLang="en-US"/>
        </a:p>
      </dgm:t>
    </dgm:pt>
    <dgm:pt modelId="{021C3692-8C4B-4DFC-BC6F-3F5D64C6F5FE}" type="sibTrans" cxnId="{10E5968B-4349-40A1-8CE8-DD1728163432}">
      <dgm:prSet/>
      <dgm:spPr/>
      <dgm:t>
        <a:bodyPr/>
        <a:lstStyle/>
        <a:p>
          <a:endParaRPr lang="zh-CN" altLang="en-US"/>
        </a:p>
      </dgm:t>
    </dgm:pt>
    <dgm:pt modelId="{30C50810-E8A7-4640-ADF5-EA268246A4A0}">
      <dgm:prSet/>
      <dgm:spPr>
        <a:solidFill>
          <a:srgbClr val="52B63E"/>
        </a:solidFill>
      </dgm:spPr>
      <dgm:t>
        <a:bodyPr/>
        <a:lstStyle/>
        <a:p>
          <a:r>
            <a:rPr lang="en-US" altLang="zh-CN" dirty="0"/>
            <a:t>Generated image</a:t>
          </a:r>
          <a:endParaRPr lang="zh-CN" altLang="en-US" dirty="0"/>
        </a:p>
      </dgm:t>
    </dgm:pt>
    <dgm:pt modelId="{514C9B71-9D60-4F72-AAB4-5E3348379171}" type="parTrans" cxnId="{473E5B38-8EF7-429F-BF1F-9F44D28314D0}">
      <dgm:prSet/>
      <dgm:spPr/>
      <dgm:t>
        <a:bodyPr/>
        <a:lstStyle/>
        <a:p>
          <a:endParaRPr lang="zh-CN" altLang="en-US"/>
        </a:p>
      </dgm:t>
    </dgm:pt>
    <dgm:pt modelId="{16B023BA-1937-43D9-827C-9534510A73E3}" type="sibTrans" cxnId="{473E5B38-8EF7-429F-BF1F-9F44D28314D0}">
      <dgm:prSet/>
      <dgm:spPr/>
      <dgm:t>
        <a:bodyPr/>
        <a:lstStyle/>
        <a:p>
          <a:endParaRPr lang="zh-CN" altLang="en-US"/>
        </a:p>
      </dgm:t>
    </dgm:pt>
    <dgm:pt modelId="{BD646A69-13F5-410B-B720-1E7341E225AB}" type="pres">
      <dgm:prSet presAssocID="{5E4F9D43-7AB5-4769-ADA1-0A730EACD6E2}" presName="Name0" presStyleCnt="0">
        <dgm:presLayoutVars>
          <dgm:dir/>
          <dgm:resizeHandles val="exact"/>
        </dgm:presLayoutVars>
      </dgm:prSet>
      <dgm:spPr/>
    </dgm:pt>
    <dgm:pt modelId="{6D3C51DD-C232-4522-BCCC-45BD415832C5}" type="pres">
      <dgm:prSet presAssocID="{D51A0F19-7C97-4BAB-803E-377FAAC84899}" presName="node" presStyleLbl="node1" presStyleIdx="0" presStyleCnt="5" custScaleX="123039">
        <dgm:presLayoutVars>
          <dgm:bulletEnabled val="1"/>
        </dgm:presLayoutVars>
      </dgm:prSet>
      <dgm:spPr/>
    </dgm:pt>
    <dgm:pt modelId="{6A544C8A-9F7D-4B25-A8FC-FFC518184328}" type="pres">
      <dgm:prSet presAssocID="{489D2A01-30DB-4011-9CE1-1960D4DB7E9B}" presName="sibTrans" presStyleLbl="sibTrans2D1" presStyleIdx="0" presStyleCnt="4"/>
      <dgm:spPr/>
    </dgm:pt>
    <dgm:pt modelId="{63B9D097-E78E-4AD0-BE4D-EA62E6C62763}" type="pres">
      <dgm:prSet presAssocID="{489D2A01-30DB-4011-9CE1-1960D4DB7E9B}" presName="connectorText" presStyleLbl="sibTrans2D1" presStyleIdx="0" presStyleCnt="4"/>
      <dgm:spPr/>
    </dgm:pt>
    <dgm:pt modelId="{B6FAD0F7-CCBF-40FC-B510-77764F9A9BCC}" type="pres">
      <dgm:prSet presAssocID="{E2A33E2D-C0F6-4E73-BEDC-A09E30FF0F0B}" presName="node" presStyleLbl="node1" presStyleIdx="1" presStyleCnt="5">
        <dgm:presLayoutVars>
          <dgm:bulletEnabled val="1"/>
        </dgm:presLayoutVars>
      </dgm:prSet>
      <dgm:spPr/>
    </dgm:pt>
    <dgm:pt modelId="{FEEE446C-5DD5-4345-AC8B-B980FFC70FE1}" type="pres">
      <dgm:prSet presAssocID="{4B0C257D-16CD-44B6-9EDC-032D3791EA83}" presName="sibTrans" presStyleLbl="sibTrans2D1" presStyleIdx="1" presStyleCnt="4"/>
      <dgm:spPr/>
    </dgm:pt>
    <dgm:pt modelId="{F6E4C260-5FAC-45BA-A6DC-94B40D2CF0A2}" type="pres">
      <dgm:prSet presAssocID="{4B0C257D-16CD-44B6-9EDC-032D3791EA83}" presName="connectorText" presStyleLbl="sibTrans2D1" presStyleIdx="1" presStyleCnt="4"/>
      <dgm:spPr/>
    </dgm:pt>
    <dgm:pt modelId="{E98C0A28-3C43-4053-942B-17A7BD57F98B}" type="pres">
      <dgm:prSet presAssocID="{6F7A97E5-7690-46F1-85B7-FD1839A13EDD}" presName="node" presStyleLbl="node1" presStyleIdx="2" presStyleCnt="5" custScaleX="157905">
        <dgm:presLayoutVars>
          <dgm:bulletEnabled val="1"/>
        </dgm:presLayoutVars>
      </dgm:prSet>
      <dgm:spPr/>
    </dgm:pt>
    <dgm:pt modelId="{7C7EF584-727B-47C4-8F1B-766B8444A9C4}" type="pres">
      <dgm:prSet presAssocID="{3C6A42D5-4F32-4AD0-AEE5-409126191C14}" presName="sibTrans" presStyleLbl="sibTrans2D1" presStyleIdx="2" presStyleCnt="4"/>
      <dgm:spPr/>
    </dgm:pt>
    <dgm:pt modelId="{71709AE3-0285-4719-A708-1FF77960799C}" type="pres">
      <dgm:prSet presAssocID="{3C6A42D5-4F32-4AD0-AEE5-409126191C14}" presName="connectorText" presStyleLbl="sibTrans2D1" presStyleIdx="2" presStyleCnt="4"/>
      <dgm:spPr/>
    </dgm:pt>
    <dgm:pt modelId="{8425EF83-318D-4859-A2F2-21F349113FC2}" type="pres">
      <dgm:prSet presAssocID="{8D9B0B5F-725C-4670-9A94-97CBEF060D6D}" presName="node" presStyleLbl="node1" presStyleIdx="3" presStyleCnt="5">
        <dgm:presLayoutVars>
          <dgm:bulletEnabled val="1"/>
        </dgm:presLayoutVars>
      </dgm:prSet>
      <dgm:spPr/>
    </dgm:pt>
    <dgm:pt modelId="{BADEFD7E-42C5-409D-895C-E82FAC58B183}" type="pres">
      <dgm:prSet presAssocID="{021C3692-8C4B-4DFC-BC6F-3F5D64C6F5FE}" presName="sibTrans" presStyleLbl="sibTrans2D1" presStyleIdx="3" presStyleCnt="4"/>
      <dgm:spPr/>
    </dgm:pt>
    <dgm:pt modelId="{910A3F86-8518-4D54-BDD5-E05690FCA69C}" type="pres">
      <dgm:prSet presAssocID="{021C3692-8C4B-4DFC-BC6F-3F5D64C6F5FE}" presName="connectorText" presStyleLbl="sibTrans2D1" presStyleIdx="3" presStyleCnt="4"/>
      <dgm:spPr/>
    </dgm:pt>
    <dgm:pt modelId="{0BDEE792-D7EC-434D-88BD-C2472322683A}" type="pres">
      <dgm:prSet presAssocID="{30C50810-E8A7-4640-ADF5-EA268246A4A0}" presName="node" presStyleLbl="node1" presStyleIdx="4" presStyleCnt="5">
        <dgm:presLayoutVars>
          <dgm:bulletEnabled val="1"/>
        </dgm:presLayoutVars>
      </dgm:prSet>
      <dgm:spPr/>
    </dgm:pt>
  </dgm:ptLst>
  <dgm:cxnLst>
    <dgm:cxn modelId="{A8B78A01-E37F-452B-BD53-AAC8BE4FD3F6}" type="presOf" srcId="{4B0C257D-16CD-44B6-9EDC-032D3791EA83}" destId="{FEEE446C-5DD5-4345-AC8B-B980FFC70FE1}" srcOrd="0" destOrd="0" presId="urn:microsoft.com/office/officeart/2005/8/layout/process1"/>
    <dgm:cxn modelId="{F1CA420D-B5EE-45D5-9920-7F1FACC3132F}" type="presOf" srcId="{30C50810-E8A7-4640-ADF5-EA268246A4A0}" destId="{0BDEE792-D7EC-434D-88BD-C2472322683A}" srcOrd="0" destOrd="0" presId="urn:microsoft.com/office/officeart/2005/8/layout/process1"/>
    <dgm:cxn modelId="{4C01EF18-F72E-4E02-9C38-FFDCCFB006CB}" type="presOf" srcId="{489D2A01-30DB-4011-9CE1-1960D4DB7E9B}" destId="{6A544C8A-9F7D-4B25-A8FC-FFC518184328}" srcOrd="0" destOrd="0" presId="urn:microsoft.com/office/officeart/2005/8/layout/process1"/>
    <dgm:cxn modelId="{CAD81120-2F25-49F7-9C94-1CB796D3EC3A}" srcId="{5E4F9D43-7AB5-4769-ADA1-0A730EACD6E2}" destId="{D51A0F19-7C97-4BAB-803E-377FAAC84899}" srcOrd="0" destOrd="0" parTransId="{3AA9CABA-5569-422C-A7F0-A1FFB210FDFD}" sibTransId="{489D2A01-30DB-4011-9CE1-1960D4DB7E9B}"/>
    <dgm:cxn modelId="{9144B62C-E53D-42AA-90E0-9E73A8E880AC}" type="presOf" srcId="{D51A0F19-7C97-4BAB-803E-377FAAC84899}" destId="{6D3C51DD-C232-4522-BCCC-45BD415832C5}" srcOrd="0" destOrd="0" presId="urn:microsoft.com/office/officeart/2005/8/layout/process1"/>
    <dgm:cxn modelId="{612D3B37-71CA-48BD-A188-82A6B7F27179}" srcId="{5E4F9D43-7AB5-4769-ADA1-0A730EACD6E2}" destId="{6F7A97E5-7690-46F1-85B7-FD1839A13EDD}" srcOrd="2" destOrd="0" parTransId="{BD2E9A01-477E-4684-8001-F18B5C4AB985}" sibTransId="{3C6A42D5-4F32-4AD0-AEE5-409126191C14}"/>
    <dgm:cxn modelId="{473E5B38-8EF7-429F-BF1F-9F44D28314D0}" srcId="{5E4F9D43-7AB5-4769-ADA1-0A730EACD6E2}" destId="{30C50810-E8A7-4640-ADF5-EA268246A4A0}" srcOrd="4" destOrd="0" parTransId="{514C9B71-9D60-4F72-AAB4-5E3348379171}" sibTransId="{16B023BA-1937-43D9-827C-9534510A73E3}"/>
    <dgm:cxn modelId="{B4909566-5DE9-4DB0-B4FF-AA7636C0606E}" type="presOf" srcId="{4B0C257D-16CD-44B6-9EDC-032D3791EA83}" destId="{F6E4C260-5FAC-45BA-A6DC-94B40D2CF0A2}" srcOrd="1" destOrd="0" presId="urn:microsoft.com/office/officeart/2005/8/layout/process1"/>
    <dgm:cxn modelId="{D8BB4468-A48F-4478-96AE-7DB462500CDD}" srcId="{5E4F9D43-7AB5-4769-ADA1-0A730EACD6E2}" destId="{E2A33E2D-C0F6-4E73-BEDC-A09E30FF0F0B}" srcOrd="1" destOrd="0" parTransId="{6647F837-3B4F-45DF-9A99-3AAE3BF197F6}" sibTransId="{4B0C257D-16CD-44B6-9EDC-032D3791EA83}"/>
    <dgm:cxn modelId="{A3FBEF82-5725-4F54-9104-86D41478E7B6}" type="presOf" srcId="{E2A33E2D-C0F6-4E73-BEDC-A09E30FF0F0B}" destId="{B6FAD0F7-CCBF-40FC-B510-77764F9A9BCC}" srcOrd="0" destOrd="0" presId="urn:microsoft.com/office/officeart/2005/8/layout/process1"/>
    <dgm:cxn modelId="{10E5968B-4349-40A1-8CE8-DD1728163432}" srcId="{5E4F9D43-7AB5-4769-ADA1-0A730EACD6E2}" destId="{8D9B0B5F-725C-4670-9A94-97CBEF060D6D}" srcOrd="3" destOrd="0" parTransId="{13ACFBB4-0FEC-4C50-B43E-DDBA4BC547DC}" sibTransId="{021C3692-8C4B-4DFC-BC6F-3F5D64C6F5FE}"/>
    <dgm:cxn modelId="{F4D99F92-755B-4B33-B65D-0398292F1CB6}" type="presOf" srcId="{6F7A97E5-7690-46F1-85B7-FD1839A13EDD}" destId="{E98C0A28-3C43-4053-942B-17A7BD57F98B}" srcOrd="0" destOrd="0" presId="urn:microsoft.com/office/officeart/2005/8/layout/process1"/>
    <dgm:cxn modelId="{D0B3B996-89D6-478E-99AD-EF3B9EE6AEBC}" type="presOf" srcId="{3C6A42D5-4F32-4AD0-AEE5-409126191C14}" destId="{71709AE3-0285-4719-A708-1FF77960799C}" srcOrd="1" destOrd="0" presId="urn:microsoft.com/office/officeart/2005/8/layout/process1"/>
    <dgm:cxn modelId="{6BF2889E-1C63-410A-8953-A318BB1BAAD2}" type="presOf" srcId="{8D9B0B5F-725C-4670-9A94-97CBEF060D6D}" destId="{8425EF83-318D-4859-A2F2-21F349113FC2}" srcOrd="0" destOrd="0" presId="urn:microsoft.com/office/officeart/2005/8/layout/process1"/>
    <dgm:cxn modelId="{8A2AA5AA-48A0-4267-937F-EEE9455AF8C2}" type="presOf" srcId="{021C3692-8C4B-4DFC-BC6F-3F5D64C6F5FE}" destId="{BADEFD7E-42C5-409D-895C-E82FAC58B183}" srcOrd="0" destOrd="0" presId="urn:microsoft.com/office/officeart/2005/8/layout/process1"/>
    <dgm:cxn modelId="{8C32A9BE-9754-405E-9A73-42AD703B8C81}" type="presOf" srcId="{021C3692-8C4B-4DFC-BC6F-3F5D64C6F5FE}" destId="{910A3F86-8518-4D54-BDD5-E05690FCA69C}" srcOrd="1" destOrd="0" presId="urn:microsoft.com/office/officeart/2005/8/layout/process1"/>
    <dgm:cxn modelId="{591549DF-BBF4-4CA7-80B8-B3C069B81A0F}" type="presOf" srcId="{5E4F9D43-7AB5-4769-ADA1-0A730EACD6E2}" destId="{BD646A69-13F5-410B-B720-1E7341E225AB}" srcOrd="0" destOrd="0" presId="urn:microsoft.com/office/officeart/2005/8/layout/process1"/>
    <dgm:cxn modelId="{2B648CE0-8E45-4E0E-971F-492EE5CD4436}" type="presOf" srcId="{3C6A42D5-4F32-4AD0-AEE5-409126191C14}" destId="{7C7EF584-727B-47C4-8F1B-766B8444A9C4}" srcOrd="0" destOrd="0" presId="urn:microsoft.com/office/officeart/2005/8/layout/process1"/>
    <dgm:cxn modelId="{D0D8FFEA-312A-4F3F-B98C-F8EA2F5AC7C4}" type="presOf" srcId="{489D2A01-30DB-4011-9CE1-1960D4DB7E9B}" destId="{63B9D097-E78E-4AD0-BE4D-EA62E6C62763}" srcOrd="1" destOrd="0" presId="urn:microsoft.com/office/officeart/2005/8/layout/process1"/>
    <dgm:cxn modelId="{3605BA68-7C65-49C6-87FF-C91ABC078033}" type="presParOf" srcId="{BD646A69-13F5-410B-B720-1E7341E225AB}" destId="{6D3C51DD-C232-4522-BCCC-45BD415832C5}" srcOrd="0" destOrd="0" presId="urn:microsoft.com/office/officeart/2005/8/layout/process1"/>
    <dgm:cxn modelId="{BD94AD17-92F5-412D-A2C6-A47D7C254A65}" type="presParOf" srcId="{BD646A69-13F5-410B-B720-1E7341E225AB}" destId="{6A544C8A-9F7D-4B25-A8FC-FFC518184328}" srcOrd="1" destOrd="0" presId="urn:microsoft.com/office/officeart/2005/8/layout/process1"/>
    <dgm:cxn modelId="{9B9C56F4-5A25-4488-AB59-39B4868A3C18}" type="presParOf" srcId="{6A544C8A-9F7D-4B25-A8FC-FFC518184328}" destId="{63B9D097-E78E-4AD0-BE4D-EA62E6C62763}" srcOrd="0" destOrd="0" presId="urn:microsoft.com/office/officeart/2005/8/layout/process1"/>
    <dgm:cxn modelId="{C1BB48EB-4970-46AA-858E-F2F1443AC9AF}" type="presParOf" srcId="{BD646A69-13F5-410B-B720-1E7341E225AB}" destId="{B6FAD0F7-CCBF-40FC-B510-77764F9A9BCC}" srcOrd="2" destOrd="0" presId="urn:microsoft.com/office/officeart/2005/8/layout/process1"/>
    <dgm:cxn modelId="{797C8E59-1FC2-4E1C-9137-B99D6D7CD358}" type="presParOf" srcId="{BD646A69-13F5-410B-B720-1E7341E225AB}" destId="{FEEE446C-5DD5-4345-AC8B-B980FFC70FE1}" srcOrd="3" destOrd="0" presId="urn:microsoft.com/office/officeart/2005/8/layout/process1"/>
    <dgm:cxn modelId="{A82B52DB-A7F4-4622-9570-0FC005738B49}" type="presParOf" srcId="{FEEE446C-5DD5-4345-AC8B-B980FFC70FE1}" destId="{F6E4C260-5FAC-45BA-A6DC-94B40D2CF0A2}" srcOrd="0" destOrd="0" presId="urn:microsoft.com/office/officeart/2005/8/layout/process1"/>
    <dgm:cxn modelId="{B9DDA488-7DDC-4680-BF54-19AA7100F3F4}" type="presParOf" srcId="{BD646A69-13F5-410B-B720-1E7341E225AB}" destId="{E98C0A28-3C43-4053-942B-17A7BD57F98B}" srcOrd="4" destOrd="0" presId="urn:microsoft.com/office/officeart/2005/8/layout/process1"/>
    <dgm:cxn modelId="{985A7489-099C-4879-8620-5FF41E8FECF7}" type="presParOf" srcId="{BD646A69-13F5-410B-B720-1E7341E225AB}" destId="{7C7EF584-727B-47C4-8F1B-766B8444A9C4}" srcOrd="5" destOrd="0" presId="urn:microsoft.com/office/officeart/2005/8/layout/process1"/>
    <dgm:cxn modelId="{16EFDF57-17ED-44C2-8D29-E2A11254834D}" type="presParOf" srcId="{7C7EF584-727B-47C4-8F1B-766B8444A9C4}" destId="{71709AE3-0285-4719-A708-1FF77960799C}" srcOrd="0" destOrd="0" presId="urn:microsoft.com/office/officeart/2005/8/layout/process1"/>
    <dgm:cxn modelId="{A056E49E-54A1-4335-9C34-A217D7310306}" type="presParOf" srcId="{BD646A69-13F5-410B-B720-1E7341E225AB}" destId="{8425EF83-318D-4859-A2F2-21F349113FC2}" srcOrd="6" destOrd="0" presId="urn:microsoft.com/office/officeart/2005/8/layout/process1"/>
    <dgm:cxn modelId="{C01EC7D8-3544-4BED-A498-3B3DD619307D}" type="presParOf" srcId="{BD646A69-13F5-410B-B720-1E7341E225AB}" destId="{BADEFD7E-42C5-409D-895C-E82FAC58B183}" srcOrd="7" destOrd="0" presId="urn:microsoft.com/office/officeart/2005/8/layout/process1"/>
    <dgm:cxn modelId="{90744A2A-F0C9-4BD2-BB2D-89803DA7FEF3}" type="presParOf" srcId="{BADEFD7E-42C5-409D-895C-E82FAC58B183}" destId="{910A3F86-8518-4D54-BDD5-E05690FCA69C}" srcOrd="0" destOrd="0" presId="urn:microsoft.com/office/officeart/2005/8/layout/process1"/>
    <dgm:cxn modelId="{C93EF813-9F71-4928-8CF7-7F7E89F7C730}" type="presParOf" srcId="{BD646A69-13F5-410B-B720-1E7341E225AB}" destId="{0BDEE792-D7EC-434D-88BD-C2472322683A}"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4F9D43-7AB5-4769-ADA1-0A730EACD6E2}" type="doc">
      <dgm:prSet loTypeId="urn:microsoft.com/office/officeart/2005/8/layout/process1" loCatId="process" qsTypeId="urn:microsoft.com/office/officeart/2005/8/quickstyle/simple1" qsCatId="simple" csTypeId="urn:microsoft.com/office/officeart/2005/8/colors/colorful5" csCatId="colorful" phldr="1"/>
      <dgm:spPr/>
    </dgm:pt>
    <dgm:pt modelId="{D51A0F19-7C97-4BAB-803E-377FAAC84899}">
      <dgm:prSet phldrT="[文本]"/>
      <dgm:spPr/>
      <dgm:t>
        <a:bodyPr/>
        <a:lstStyle/>
        <a:p>
          <a:r>
            <a:rPr lang="en-US" altLang="zh-CN" b="0" dirty="0">
              <a:latin typeface="微软雅黑" panose="020B0503020204020204" pitchFamily="34" charset="-122"/>
              <a:ea typeface="微软雅黑" panose="020B0503020204020204" pitchFamily="34" charset="-122"/>
              <a:cs typeface="Open Sans" panose="020B0606030504020204" pitchFamily="34" charset="0"/>
            </a:rPr>
            <a:t>Randomly initialize the noise image</a:t>
          </a:r>
          <a:endParaRPr lang="zh-CN" altLang="en-US" b="0" dirty="0"/>
        </a:p>
      </dgm:t>
    </dgm:pt>
    <dgm:pt modelId="{3AA9CABA-5569-422C-A7F0-A1FFB210FDFD}" type="parTrans" cxnId="{CAD81120-2F25-49F7-9C94-1CB796D3EC3A}">
      <dgm:prSet/>
      <dgm:spPr/>
      <dgm:t>
        <a:bodyPr/>
        <a:lstStyle/>
        <a:p>
          <a:endParaRPr lang="zh-CN" altLang="en-US"/>
        </a:p>
      </dgm:t>
    </dgm:pt>
    <dgm:pt modelId="{489D2A01-30DB-4011-9CE1-1960D4DB7E9B}" type="sibTrans" cxnId="{CAD81120-2F25-49F7-9C94-1CB796D3EC3A}">
      <dgm:prSet/>
      <dgm:spPr/>
      <dgm:t>
        <a:bodyPr/>
        <a:lstStyle/>
        <a:p>
          <a:endParaRPr lang="zh-CN" altLang="en-US"/>
        </a:p>
      </dgm:t>
    </dgm:pt>
    <dgm:pt modelId="{E2A33E2D-C0F6-4E73-BEDC-A09E30FF0F0B}">
      <dgm:prSet phldrT="[文本]"/>
      <dgm:spPr/>
      <dgm:t>
        <a:bodyPr/>
        <a:lstStyle/>
        <a:p>
          <a:r>
            <a:rPr lang="en-US" altLang="zh-CN" dirty="0"/>
            <a:t>Input VGG loss function</a:t>
          </a:r>
          <a:endParaRPr lang="zh-CN" altLang="en-US" dirty="0"/>
        </a:p>
      </dgm:t>
    </dgm:pt>
    <dgm:pt modelId="{6647F837-3B4F-45DF-9A99-3AAE3BF197F6}" type="parTrans" cxnId="{D8BB4468-A48F-4478-96AE-7DB462500CDD}">
      <dgm:prSet/>
      <dgm:spPr/>
      <dgm:t>
        <a:bodyPr/>
        <a:lstStyle/>
        <a:p>
          <a:endParaRPr lang="zh-CN" altLang="en-US"/>
        </a:p>
      </dgm:t>
    </dgm:pt>
    <dgm:pt modelId="{4B0C257D-16CD-44B6-9EDC-032D3791EA83}" type="sibTrans" cxnId="{D8BB4468-A48F-4478-96AE-7DB462500CDD}">
      <dgm:prSet/>
      <dgm:spPr/>
      <dgm:t>
        <a:bodyPr/>
        <a:lstStyle/>
        <a:p>
          <a:endParaRPr lang="zh-CN" altLang="en-US"/>
        </a:p>
      </dgm:t>
    </dgm:pt>
    <dgm:pt modelId="{6F7A97E5-7690-46F1-85B7-FD1839A13EDD}">
      <dgm:prSet phldrT="[文本]"/>
      <dgm:spPr/>
      <dgm:t>
        <a:bodyPr/>
        <a:lstStyle/>
        <a:p>
          <a:r>
            <a:rPr lang="en-US" b="0" i="0" dirty="0"/>
            <a:t>Calculate the gradient of the loss function</a:t>
          </a:r>
          <a:endParaRPr lang="zh-CN" altLang="en-US" dirty="0"/>
        </a:p>
      </dgm:t>
    </dgm:pt>
    <dgm:pt modelId="{BD2E9A01-477E-4684-8001-F18B5C4AB985}" type="parTrans" cxnId="{612D3B37-71CA-48BD-A188-82A6B7F27179}">
      <dgm:prSet/>
      <dgm:spPr/>
      <dgm:t>
        <a:bodyPr/>
        <a:lstStyle/>
        <a:p>
          <a:endParaRPr lang="zh-CN" altLang="en-US"/>
        </a:p>
      </dgm:t>
    </dgm:pt>
    <dgm:pt modelId="{3C6A42D5-4F32-4AD0-AEE5-409126191C14}" type="sibTrans" cxnId="{612D3B37-71CA-48BD-A188-82A6B7F27179}">
      <dgm:prSet/>
      <dgm:spPr/>
      <dgm:t>
        <a:bodyPr/>
        <a:lstStyle/>
        <a:p>
          <a:endParaRPr lang="zh-CN" altLang="en-US"/>
        </a:p>
      </dgm:t>
    </dgm:pt>
    <dgm:pt modelId="{8D9B0B5F-725C-4670-9A94-97CBEF060D6D}">
      <dgm:prSet/>
      <dgm:spPr/>
      <dgm:t>
        <a:bodyPr/>
        <a:lstStyle/>
        <a:p>
          <a:r>
            <a:rPr lang="en-US" b="0" i="0" dirty="0"/>
            <a:t>Adjust each pixel value</a:t>
          </a:r>
          <a:endParaRPr lang="zh-CN" altLang="en-US" dirty="0"/>
        </a:p>
      </dgm:t>
    </dgm:pt>
    <dgm:pt modelId="{13ACFBB4-0FEC-4C50-B43E-DDBA4BC547DC}" type="parTrans" cxnId="{10E5968B-4349-40A1-8CE8-DD1728163432}">
      <dgm:prSet/>
      <dgm:spPr/>
      <dgm:t>
        <a:bodyPr/>
        <a:lstStyle/>
        <a:p>
          <a:endParaRPr lang="zh-CN" altLang="en-US"/>
        </a:p>
      </dgm:t>
    </dgm:pt>
    <dgm:pt modelId="{021C3692-8C4B-4DFC-BC6F-3F5D64C6F5FE}" type="sibTrans" cxnId="{10E5968B-4349-40A1-8CE8-DD1728163432}">
      <dgm:prSet/>
      <dgm:spPr/>
      <dgm:t>
        <a:bodyPr/>
        <a:lstStyle/>
        <a:p>
          <a:endParaRPr lang="zh-CN" altLang="en-US"/>
        </a:p>
      </dgm:t>
    </dgm:pt>
    <dgm:pt modelId="{30C50810-E8A7-4640-ADF5-EA268246A4A0}">
      <dgm:prSet/>
      <dgm:spPr>
        <a:solidFill>
          <a:srgbClr val="52B63E"/>
        </a:solidFill>
      </dgm:spPr>
      <dgm:t>
        <a:bodyPr/>
        <a:lstStyle/>
        <a:p>
          <a:r>
            <a:rPr lang="en-US" altLang="zh-CN" dirty="0"/>
            <a:t>Generated image</a:t>
          </a:r>
          <a:endParaRPr lang="zh-CN" altLang="en-US" dirty="0"/>
        </a:p>
      </dgm:t>
    </dgm:pt>
    <dgm:pt modelId="{514C9B71-9D60-4F72-AAB4-5E3348379171}" type="parTrans" cxnId="{473E5B38-8EF7-429F-BF1F-9F44D28314D0}">
      <dgm:prSet/>
      <dgm:spPr/>
      <dgm:t>
        <a:bodyPr/>
        <a:lstStyle/>
        <a:p>
          <a:endParaRPr lang="zh-CN" altLang="en-US"/>
        </a:p>
      </dgm:t>
    </dgm:pt>
    <dgm:pt modelId="{16B023BA-1937-43D9-827C-9534510A73E3}" type="sibTrans" cxnId="{473E5B38-8EF7-429F-BF1F-9F44D28314D0}">
      <dgm:prSet/>
      <dgm:spPr/>
      <dgm:t>
        <a:bodyPr/>
        <a:lstStyle/>
        <a:p>
          <a:endParaRPr lang="zh-CN" altLang="en-US"/>
        </a:p>
      </dgm:t>
    </dgm:pt>
    <dgm:pt modelId="{BD646A69-13F5-410B-B720-1E7341E225AB}" type="pres">
      <dgm:prSet presAssocID="{5E4F9D43-7AB5-4769-ADA1-0A730EACD6E2}" presName="Name0" presStyleCnt="0">
        <dgm:presLayoutVars>
          <dgm:dir/>
          <dgm:resizeHandles val="exact"/>
        </dgm:presLayoutVars>
      </dgm:prSet>
      <dgm:spPr/>
    </dgm:pt>
    <dgm:pt modelId="{6D3C51DD-C232-4522-BCCC-45BD415832C5}" type="pres">
      <dgm:prSet presAssocID="{D51A0F19-7C97-4BAB-803E-377FAAC84899}" presName="node" presStyleLbl="node1" presStyleIdx="0" presStyleCnt="5" custScaleX="123039">
        <dgm:presLayoutVars>
          <dgm:bulletEnabled val="1"/>
        </dgm:presLayoutVars>
      </dgm:prSet>
      <dgm:spPr/>
    </dgm:pt>
    <dgm:pt modelId="{6A544C8A-9F7D-4B25-A8FC-FFC518184328}" type="pres">
      <dgm:prSet presAssocID="{489D2A01-30DB-4011-9CE1-1960D4DB7E9B}" presName="sibTrans" presStyleLbl="sibTrans2D1" presStyleIdx="0" presStyleCnt="4"/>
      <dgm:spPr/>
    </dgm:pt>
    <dgm:pt modelId="{63B9D097-E78E-4AD0-BE4D-EA62E6C62763}" type="pres">
      <dgm:prSet presAssocID="{489D2A01-30DB-4011-9CE1-1960D4DB7E9B}" presName="connectorText" presStyleLbl="sibTrans2D1" presStyleIdx="0" presStyleCnt="4"/>
      <dgm:spPr/>
    </dgm:pt>
    <dgm:pt modelId="{B6FAD0F7-CCBF-40FC-B510-77764F9A9BCC}" type="pres">
      <dgm:prSet presAssocID="{E2A33E2D-C0F6-4E73-BEDC-A09E30FF0F0B}" presName="node" presStyleLbl="node1" presStyleIdx="1" presStyleCnt="5" custScaleX="87658">
        <dgm:presLayoutVars>
          <dgm:bulletEnabled val="1"/>
        </dgm:presLayoutVars>
      </dgm:prSet>
      <dgm:spPr/>
    </dgm:pt>
    <dgm:pt modelId="{FEEE446C-5DD5-4345-AC8B-B980FFC70FE1}" type="pres">
      <dgm:prSet presAssocID="{4B0C257D-16CD-44B6-9EDC-032D3791EA83}" presName="sibTrans" presStyleLbl="sibTrans2D1" presStyleIdx="1" presStyleCnt="4"/>
      <dgm:spPr/>
    </dgm:pt>
    <dgm:pt modelId="{F6E4C260-5FAC-45BA-A6DC-94B40D2CF0A2}" type="pres">
      <dgm:prSet presAssocID="{4B0C257D-16CD-44B6-9EDC-032D3791EA83}" presName="connectorText" presStyleLbl="sibTrans2D1" presStyleIdx="1" presStyleCnt="4"/>
      <dgm:spPr/>
    </dgm:pt>
    <dgm:pt modelId="{E98C0A28-3C43-4053-942B-17A7BD57F98B}" type="pres">
      <dgm:prSet presAssocID="{6F7A97E5-7690-46F1-85B7-FD1839A13EDD}" presName="node" presStyleLbl="node1" presStyleIdx="2" presStyleCnt="5" custScaleX="157905">
        <dgm:presLayoutVars>
          <dgm:bulletEnabled val="1"/>
        </dgm:presLayoutVars>
      </dgm:prSet>
      <dgm:spPr/>
    </dgm:pt>
    <dgm:pt modelId="{7C7EF584-727B-47C4-8F1B-766B8444A9C4}" type="pres">
      <dgm:prSet presAssocID="{3C6A42D5-4F32-4AD0-AEE5-409126191C14}" presName="sibTrans" presStyleLbl="sibTrans2D1" presStyleIdx="2" presStyleCnt="4"/>
      <dgm:spPr/>
    </dgm:pt>
    <dgm:pt modelId="{71709AE3-0285-4719-A708-1FF77960799C}" type="pres">
      <dgm:prSet presAssocID="{3C6A42D5-4F32-4AD0-AEE5-409126191C14}" presName="connectorText" presStyleLbl="sibTrans2D1" presStyleIdx="2" presStyleCnt="4"/>
      <dgm:spPr/>
    </dgm:pt>
    <dgm:pt modelId="{8425EF83-318D-4859-A2F2-21F349113FC2}" type="pres">
      <dgm:prSet presAssocID="{8D9B0B5F-725C-4670-9A94-97CBEF060D6D}" presName="node" presStyleLbl="node1" presStyleIdx="3" presStyleCnt="5">
        <dgm:presLayoutVars>
          <dgm:bulletEnabled val="1"/>
        </dgm:presLayoutVars>
      </dgm:prSet>
      <dgm:spPr/>
    </dgm:pt>
    <dgm:pt modelId="{BADEFD7E-42C5-409D-895C-E82FAC58B183}" type="pres">
      <dgm:prSet presAssocID="{021C3692-8C4B-4DFC-BC6F-3F5D64C6F5FE}" presName="sibTrans" presStyleLbl="sibTrans2D1" presStyleIdx="3" presStyleCnt="4"/>
      <dgm:spPr/>
    </dgm:pt>
    <dgm:pt modelId="{910A3F86-8518-4D54-BDD5-E05690FCA69C}" type="pres">
      <dgm:prSet presAssocID="{021C3692-8C4B-4DFC-BC6F-3F5D64C6F5FE}" presName="connectorText" presStyleLbl="sibTrans2D1" presStyleIdx="3" presStyleCnt="4"/>
      <dgm:spPr/>
    </dgm:pt>
    <dgm:pt modelId="{0BDEE792-D7EC-434D-88BD-C2472322683A}" type="pres">
      <dgm:prSet presAssocID="{30C50810-E8A7-4640-ADF5-EA268246A4A0}" presName="node" presStyleLbl="node1" presStyleIdx="4" presStyleCnt="5">
        <dgm:presLayoutVars>
          <dgm:bulletEnabled val="1"/>
        </dgm:presLayoutVars>
      </dgm:prSet>
      <dgm:spPr/>
    </dgm:pt>
  </dgm:ptLst>
  <dgm:cxnLst>
    <dgm:cxn modelId="{A8B78A01-E37F-452B-BD53-AAC8BE4FD3F6}" type="presOf" srcId="{4B0C257D-16CD-44B6-9EDC-032D3791EA83}" destId="{FEEE446C-5DD5-4345-AC8B-B980FFC70FE1}" srcOrd="0" destOrd="0" presId="urn:microsoft.com/office/officeart/2005/8/layout/process1"/>
    <dgm:cxn modelId="{F1CA420D-B5EE-45D5-9920-7F1FACC3132F}" type="presOf" srcId="{30C50810-E8A7-4640-ADF5-EA268246A4A0}" destId="{0BDEE792-D7EC-434D-88BD-C2472322683A}" srcOrd="0" destOrd="0" presId="urn:microsoft.com/office/officeart/2005/8/layout/process1"/>
    <dgm:cxn modelId="{4C01EF18-F72E-4E02-9C38-FFDCCFB006CB}" type="presOf" srcId="{489D2A01-30DB-4011-9CE1-1960D4DB7E9B}" destId="{6A544C8A-9F7D-4B25-A8FC-FFC518184328}" srcOrd="0" destOrd="0" presId="urn:microsoft.com/office/officeart/2005/8/layout/process1"/>
    <dgm:cxn modelId="{CAD81120-2F25-49F7-9C94-1CB796D3EC3A}" srcId="{5E4F9D43-7AB5-4769-ADA1-0A730EACD6E2}" destId="{D51A0F19-7C97-4BAB-803E-377FAAC84899}" srcOrd="0" destOrd="0" parTransId="{3AA9CABA-5569-422C-A7F0-A1FFB210FDFD}" sibTransId="{489D2A01-30DB-4011-9CE1-1960D4DB7E9B}"/>
    <dgm:cxn modelId="{9144B62C-E53D-42AA-90E0-9E73A8E880AC}" type="presOf" srcId="{D51A0F19-7C97-4BAB-803E-377FAAC84899}" destId="{6D3C51DD-C232-4522-BCCC-45BD415832C5}" srcOrd="0" destOrd="0" presId="urn:microsoft.com/office/officeart/2005/8/layout/process1"/>
    <dgm:cxn modelId="{612D3B37-71CA-48BD-A188-82A6B7F27179}" srcId="{5E4F9D43-7AB5-4769-ADA1-0A730EACD6E2}" destId="{6F7A97E5-7690-46F1-85B7-FD1839A13EDD}" srcOrd="2" destOrd="0" parTransId="{BD2E9A01-477E-4684-8001-F18B5C4AB985}" sibTransId="{3C6A42D5-4F32-4AD0-AEE5-409126191C14}"/>
    <dgm:cxn modelId="{473E5B38-8EF7-429F-BF1F-9F44D28314D0}" srcId="{5E4F9D43-7AB5-4769-ADA1-0A730EACD6E2}" destId="{30C50810-E8A7-4640-ADF5-EA268246A4A0}" srcOrd="4" destOrd="0" parTransId="{514C9B71-9D60-4F72-AAB4-5E3348379171}" sibTransId="{16B023BA-1937-43D9-827C-9534510A73E3}"/>
    <dgm:cxn modelId="{B4909566-5DE9-4DB0-B4FF-AA7636C0606E}" type="presOf" srcId="{4B0C257D-16CD-44B6-9EDC-032D3791EA83}" destId="{F6E4C260-5FAC-45BA-A6DC-94B40D2CF0A2}" srcOrd="1" destOrd="0" presId="urn:microsoft.com/office/officeart/2005/8/layout/process1"/>
    <dgm:cxn modelId="{D8BB4468-A48F-4478-96AE-7DB462500CDD}" srcId="{5E4F9D43-7AB5-4769-ADA1-0A730EACD6E2}" destId="{E2A33E2D-C0F6-4E73-BEDC-A09E30FF0F0B}" srcOrd="1" destOrd="0" parTransId="{6647F837-3B4F-45DF-9A99-3AAE3BF197F6}" sibTransId="{4B0C257D-16CD-44B6-9EDC-032D3791EA83}"/>
    <dgm:cxn modelId="{A3FBEF82-5725-4F54-9104-86D41478E7B6}" type="presOf" srcId="{E2A33E2D-C0F6-4E73-BEDC-A09E30FF0F0B}" destId="{B6FAD0F7-CCBF-40FC-B510-77764F9A9BCC}" srcOrd="0" destOrd="0" presId="urn:microsoft.com/office/officeart/2005/8/layout/process1"/>
    <dgm:cxn modelId="{10E5968B-4349-40A1-8CE8-DD1728163432}" srcId="{5E4F9D43-7AB5-4769-ADA1-0A730EACD6E2}" destId="{8D9B0B5F-725C-4670-9A94-97CBEF060D6D}" srcOrd="3" destOrd="0" parTransId="{13ACFBB4-0FEC-4C50-B43E-DDBA4BC547DC}" sibTransId="{021C3692-8C4B-4DFC-BC6F-3F5D64C6F5FE}"/>
    <dgm:cxn modelId="{F4D99F92-755B-4B33-B65D-0398292F1CB6}" type="presOf" srcId="{6F7A97E5-7690-46F1-85B7-FD1839A13EDD}" destId="{E98C0A28-3C43-4053-942B-17A7BD57F98B}" srcOrd="0" destOrd="0" presId="urn:microsoft.com/office/officeart/2005/8/layout/process1"/>
    <dgm:cxn modelId="{D0B3B996-89D6-478E-99AD-EF3B9EE6AEBC}" type="presOf" srcId="{3C6A42D5-4F32-4AD0-AEE5-409126191C14}" destId="{71709AE3-0285-4719-A708-1FF77960799C}" srcOrd="1" destOrd="0" presId="urn:microsoft.com/office/officeart/2005/8/layout/process1"/>
    <dgm:cxn modelId="{6BF2889E-1C63-410A-8953-A318BB1BAAD2}" type="presOf" srcId="{8D9B0B5F-725C-4670-9A94-97CBEF060D6D}" destId="{8425EF83-318D-4859-A2F2-21F349113FC2}" srcOrd="0" destOrd="0" presId="urn:microsoft.com/office/officeart/2005/8/layout/process1"/>
    <dgm:cxn modelId="{8A2AA5AA-48A0-4267-937F-EEE9455AF8C2}" type="presOf" srcId="{021C3692-8C4B-4DFC-BC6F-3F5D64C6F5FE}" destId="{BADEFD7E-42C5-409D-895C-E82FAC58B183}" srcOrd="0" destOrd="0" presId="urn:microsoft.com/office/officeart/2005/8/layout/process1"/>
    <dgm:cxn modelId="{8C32A9BE-9754-405E-9A73-42AD703B8C81}" type="presOf" srcId="{021C3692-8C4B-4DFC-BC6F-3F5D64C6F5FE}" destId="{910A3F86-8518-4D54-BDD5-E05690FCA69C}" srcOrd="1" destOrd="0" presId="urn:microsoft.com/office/officeart/2005/8/layout/process1"/>
    <dgm:cxn modelId="{591549DF-BBF4-4CA7-80B8-B3C069B81A0F}" type="presOf" srcId="{5E4F9D43-7AB5-4769-ADA1-0A730EACD6E2}" destId="{BD646A69-13F5-410B-B720-1E7341E225AB}" srcOrd="0" destOrd="0" presId="urn:microsoft.com/office/officeart/2005/8/layout/process1"/>
    <dgm:cxn modelId="{2B648CE0-8E45-4E0E-971F-492EE5CD4436}" type="presOf" srcId="{3C6A42D5-4F32-4AD0-AEE5-409126191C14}" destId="{7C7EF584-727B-47C4-8F1B-766B8444A9C4}" srcOrd="0" destOrd="0" presId="urn:microsoft.com/office/officeart/2005/8/layout/process1"/>
    <dgm:cxn modelId="{D0D8FFEA-312A-4F3F-B98C-F8EA2F5AC7C4}" type="presOf" srcId="{489D2A01-30DB-4011-9CE1-1960D4DB7E9B}" destId="{63B9D097-E78E-4AD0-BE4D-EA62E6C62763}" srcOrd="1" destOrd="0" presId="urn:microsoft.com/office/officeart/2005/8/layout/process1"/>
    <dgm:cxn modelId="{3605BA68-7C65-49C6-87FF-C91ABC078033}" type="presParOf" srcId="{BD646A69-13F5-410B-B720-1E7341E225AB}" destId="{6D3C51DD-C232-4522-BCCC-45BD415832C5}" srcOrd="0" destOrd="0" presId="urn:microsoft.com/office/officeart/2005/8/layout/process1"/>
    <dgm:cxn modelId="{BD94AD17-92F5-412D-A2C6-A47D7C254A65}" type="presParOf" srcId="{BD646A69-13F5-410B-B720-1E7341E225AB}" destId="{6A544C8A-9F7D-4B25-A8FC-FFC518184328}" srcOrd="1" destOrd="0" presId="urn:microsoft.com/office/officeart/2005/8/layout/process1"/>
    <dgm:cxn modelId="{9B9C56F4-5A25-4488-AB59-39B4868A3C18}" type="presParOf" srcId="{6A544C8A-9F7D-4B25-A8FC-FFC518184328}" destId="{63B9D097-E78E-4AD0-BE4D-EA62E6C62763}" srcOrd="0" destOrd="0" presId="urn:microsoft.com/office/officeart/2005/8/layout/process1"/>
    <dgm:cxn modelId="{C1BB48EB-4970-46AA-858E-F2F1443AC9AF}" type="presParOf" srcId="{BD646A69-13F5-410B-B720-1E7341E225AB}" destId="{B6FAD0F7-CCBF-40FC-B510-77764F9A9BCC}" srcOrd="2" destOrd="0" presId="urn:microsoft.com/office/officeart/2005/8/layout/process1"/>
    <dgm:cxn modelId="{797C8E59-1FC2-4E1C-9137-B99D6D7CD358}" type="presParOf" srcId="{BD646A69-13F5-410B-B720-1E7341E225AB}" destId="{FEEE446C-5DD5-4345-AC8B-B980FFC70FE1}" srcOrd="3" destOrd="0" presId="urn:microsoft.com/office/officeart/2005/8/layout/process1"/>
    <dgm:cxn modelId="{A82B52DB-A7F4-4622-9570-0FC005738B49}" type="presParOf" srcId="{FEEE446C-5DD5-4345-AC8B-B980FFC70FE1}" destId="{F6E4C260-5FAC-45BA-A6DC-94B40D2CF0A2}" srcOrd="0" destOrd="0" presId="urn:microsoft.com/office/officeart/2005/8/layout/process1"/>
    <dgm:cxn modelId="{B9DDA488-7DDC-4680-BF54-19AA7100F3F4}" type="presParOf" srcId="{BD646A69-13F5-410B-B720-1E7341E225AB}" destId="{E98C0A28-3C43-4053-942B-17A7BD57F98B}" srcOrd="4" destOrd="0" presId="urn:microsoft.com/office/officeart/2005/8/layout/process1"/>
    <dgm:cxn modelId="{985A7489-099C-4879-8620-5FF41E8FECF7}" type="presParOf" srcId="{BD646A69-13F5-410B-B720-1E7341E225AB}" destId="{7C7EF584-727B-47C4-8F1B-766B8444A9C4}" srcOrd="5" destOrd="0" presId="urn:microsoft.com/office/officeart/2005/8/layout/process1"/>
    <dgm:cxn modelId="{16EFDF57-17ED-44C2-8D29-E2A11254834D}" type="presParOf" srcId="{7C7EF584-727B-47C4-8F1B-766B8444A9C4}" destId="{71709AE3-0285-4719-A708-1FF77960799C}" srcOrd="0" destOrd="0" presId="urn:microsoft.com/office/officeart/2005/8/layout/process1"/>
    <dgm:cxn modelId="{A056E49E-54A1-4335-9C34-A217D7310306}" type="presParOf" srcId="{BD646A69-13F5-410B-B720-1E7341E225AB}" destId="{8425EF83-318D-4859-A2F2-21F349113FC2}" srcOrd="6" destOrd="0" presId="urn:microsoft.com/office/officeart/2005/8/layout/process1"/>
    <dgm:cxn modelId="{C01EC7D8-3544-4BED-A498-3B3DD619307D}" type="presParOf" srcId="{BD646A69-13F5-410B-B720-1E7341E225AB}" destId="{BADEFD7E-42C5-409D-895C-E82FAC58B183}" srcOrd="7" destOrd="0" presId="urn:microsoft.com/office/officeart/2005/8/layout/process1"/>
    <dgm:cxn modelId="{90744A2A-F0C9-4BD2-BB2D-89803DA7FEF3}" type="presParOf" srcId="{BADEFD7E-42C5-409D-895C-E82FAC58B183}" destId="{910A3F86-8518-4D54-BDD5-E05690FCA69C}" srcOrd="0" destOrd="0" presId="urn:microsoft.com/office/officeart/2005/8/layout/process1"/>
    <dgm:cxn modelId="{C93EF813-9F71-4928-8CF7-7F7E89F7C730}" type="presParOf" srcId="{BD646A69-13F5-410B-B720-1E7341E225AB}" destId="{0BDEE792-D7EC-434D-88BD-C2472322683A}"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C51DD-C232-4522-BCCC-45BD415832C5}">
      <dsp:nvSpPr>
        <dsp:cNvPr id="0" name=""/>
        <dsp:cNvSpPr/>
      </dsp:nvSpPr>
      <dsp:spPr>
        <a:xfrm>
          <a:off x="8612" y="474187"/>
          <a:ext cx="1953229" cy="10417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0" kern="1200" dirty="0">
              <a:latin typeface="微软雅黑" panose="020B0503020204020204" pitchFamily="34" charset="-122"/>
              <a:ea typeface="微软雅黑" panose="020B0503020204020204" pitchFamily="34" charset="-122"/>
              <a:cs typeface="Open Sans" panose="020B0606030504020204" pitchFamily="34" charset="0"/>
            </a:rPr>
            <a:t>Randomly initialize the noise image</a:t>
          </a:r>
          <a:endParaRPr lang="zh-CN" altLang="en-US" sz="1400" b="0" kern="1200" dirty="0"/>
        </a:p>
      </dsp:txBody>
      <dsp:txXfrm>
        <a:off x="39125" y="504700"/>
        <a:ext cx="1892203" cy="980763"/>
      </dsp:txXfrm>
    </dsp:sp>
    <dsp:sp modelId="{6A544C8A-9F7D-4B25-A8FC-FFC518184328}">
      <dsp:nvSpPr>
        <dsp:cNvPr id="0" name=""/>
        <dsp:cNvSpPr/>
      </dsp:nvSpPr>
      <dsp:spPr>
        <a:xfrm>
          <a:off x="2120590" y="798233"/>
          <a:ext cx="336547" cy="39369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20590" y="876972"/>
        <a:ext cx="235583" cy="236219"/>
      </dsp:txXfrm>
    </dsp:sp>
    <dsp:sp modelId="{B6FAD0F7-CCBF-40FC-B510-77764F9A9BCC}">
      <dsp:nvSpPr>
        <dsp:cNvPr id="0" name=""/>
        <dsp:cNvSpPr/>
      </dsp:nvSpPr>
      <dsp:spPr>
        <a:xfrm>
          <a:off x="2596836" y="474187"/>
          <a:ext cx="1587488" cy="1041789"/>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Input VGG19 loss function</a:t>
          </a:r>
          <a:endParaRPr lang="zh-CN" altLang="en-US" sz="1400" kern="1200" dirty="0"/>
        </a:p>
      </dsp:txBody>
      <dsp:txXfrm>
        <a:off x="2627349" y="504700"/>
        <a:ext cx="1526462" cy="980763"/>
      </dsp:txXfrm>
    </dsp:sp>
    <dsp:sp modelId="{FEEE446C-5DD5-4345-AC8B-B980FFC70FE1}">
      <dsp:nvSpPr>
        <dsp:cNvPr id="0" name=""/>
        <dsp:cNvSpPr/>
      </dsp:nvSpPr>
      <dsp:spPr>
        <a:xfrm>
          <a:off x="4343074" y="798233"/>
          <a:ext cx="336547" cy="393697"/>
        </a:xfrm>
        <a:prstGeom prst="rightArrow">
          <a:avLst>
            <a:gd name="adj1" fmla="val 60000"/>
            <a:gd name="adj2" fmla="val 50000"/>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343074" y="876972"/>
        <a:ext cx="235583" cy="236219"/>
      </dsp:txXfrm>
    </dsp:sp>
    <dsp:sp modelId="{E98C0A28-3C43-4053-942B-17A7BD57F98B}">
      <dsp:nvSpPr>
        <dsp:cNvPr id="0" name=""/>
        <dsp:cNvSpPr/>
      </dsp:nvSpPr>
      <dsp:spPr>
        <a:xfrm>
          <a:off x="4819320" y="474187"/>
          <a:ext cx="2506723" cy="1041789"/>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Calculate the gradient of the loss function</a:t>
          </a:r>
          <a:endParaRPr lang="zh-CN" altLang="en-US" sz="1400" kern="1200" dirty="0"/>
        </a:p>
      </dsp:txBody>
      <dsp:txXfrm>
        <a:off x="4849833" y="504700"/>
        <a:ext cx="2445697" cy="980763"/>
      </dsp:txXfrm>
    </dsp:sp>
    <dsp:sp modelId="{7C7EF584-727B-47C4-8F1B-766B8444A9C4}">
      <dsp:nvSpPr>
        <dsp:cNvPr id="0" name=""/>
        <dsp:cNvSpPr/>
      </dsp:nvSpPr>
      <dsp:spPr>
        <a:xfrm>
          <a:off x="7484792" y="798233"/>
          <a:ext cx="336547" cy="393697"/>
        </a:xfrm>
        <a:prstGeom prst="rightArrow">
          <a:avLst>
            <a:gd name="adj1" fmla="val 60000"/>
            <a:gd name="adj2" fmla="val 50000"/>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7484792" y="876972"/>
        <a:ext cx="235583" cy="236219"/>
      </dsp:txXfrm>
    </dsp:sp>
    <dsp:sp modelId="{8425EF83-318D-4859-A2F2-21F349113FC2}">
      <dsp:nvSpPr>
        <dsp:cNvPr id="0" name=""/>
        <dsp:cNvSpPr/>
      </dsp:nvSpPr>
      <dsp:spPr>
        <a:xfrm>
          <a:off x="7961039" y="474187"/>
          <a:ext cx="1587488" cy="1041789"/>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Adjust each pixel value</a:t>
          </a:r>
          <a:endParaRPr lang="zh-CN" altLang="en-US" sz="1400" kern="1200" dirty="0"/>
        </a:p>
      </dsp:txBody>
      <dsp:txXfrm>
        <a:off x="7991552" y="504700"/>
        <a:ext cx="1526462" cy="980763"/>
      </dsp:txXfrm>
    </dsp:sp>
    <dsp:sp modelId="{BADEFD7E-42C5-409D-895C-E82FAC58B183}">
      <dsp:nvSpPr>
        <dsp:cNvPr id="0" name=""/>
        <dsp:cNvSpPr/>
      </dsp:nvSpPr>
      <dsp:spPr>
        <a:xfrm>
          <a:off x="9707276" y="798233"/>
          <a:ext cx="336547" cy="393697"/>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9707276" y="876972"/>
        <a:ext cx="235583" cy="236219"/>
      </dsp:txXfrm>
    </dsp:sp>
    <dsp:sp modelId="{0BDEE792-D7EC-434D-88BD-C2472322683A}">
      <dsp:nvSpPr>
        <dsp:cNvPr id="0" name=""/>
        <dsp:cNvSpPr/>
      </dsp:nvSpPr>
      <dsp:spPr>
        <a:xfrm>
          <a:off x="10183522" y="474187"/>
          <a:ext cx="1587488" cy="1041789"/>
        </a:xfrm>
        <a:prstGeom prst="roundRect">
          <a:avLst>
            <a:gd name="adj" fmla="val 10000"/>
          </a:avLst>
        </a:prstGeom>
        <a:solidFill>
          <a:srgbClr val="52B6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Generated image</a:t>
          </a:r>
          <a:endParaRPr lang="zh-CN" altLang="en-US" sz="1400" kern="1200" dirty="0"/>
        </a:p>
      </dsp:txBody>
      <dsp:txXfrm>
        <a:off x="10214035" y="504700"/>
        <a:ext cx="1526462" cy="980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C51DD-C232-4522-BCCC-45BD415832C5}">
      <dsp:nvSpPr>
        <dsp:cNvPr id="0" name=""/>
        <dsp:cNvSpPr/>
      </dsp:nvSpPr>
      <dsp:spPr>
        <a:xfrm>
          <a:off x="1807" y="464751"/>
          <a:ext cx="1988614" cy="10606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0" kern="1200" dirty="0">
              <a:latin typeface="微软雅黑" panose="020B0503020204020204" pitchFamily="34" charset="-122"/>
              <a:ea typeface="微软雅黑" panose="020B0503020204020204" pitchFamily="34" charset="-122"/>
              <a:cs typeface="Open Sans" panose="020B0606030504020204" pitchFamily="34" charset="0"/>
            </a:rPr>
            <a:t>Randomly initialize the noise image</a:t>
          </a:r>
          <a:endParaRPr lang="zh-CN" altLang="en-US" sz="1500" b="0" kern="1200" dirty="0"/>
        </a:p>
      </dsp:txBody>
      <dsp:txXfrm>
        <a:off x="32873" y="495817"/>
        <a:ext cx="1926482" cy="998530"/>
      </dsp:txXfrm>
    </dsp:sp>
    <dsp:sp modelId="{6A544C8A-9F7D-4B25-A8FC-FFC518184328}">
      <dsp:nvSpPr>
        <dsp:cNvPr id="0" name=""/>
        <dsp:cNvSpPr/>
      </dsp:nvSpPr>
      <dsp:spPr>
        <a:xfrm>
          <a:off x="2152046" y="794667"/>
          <a:ext cx="342644" cy="40082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52046" y="874833"/>
        <a:ext cx="239851" cy="240497"/>
      </dsp:txXfrm>
    </dsp:sp>
    <dsp:sp modelId="{B6FAD0F7-CCBF-40FC-B510-77764F9A9BCC}">
      <dsp:nvSpPr>
        <dsp:cNvPr id="0" name=""/>
        <dsp:cNvSpPr/>
      </dsp:nvSpPr>
      <dsp:spPr>
        <a:xfrm>
          <a:off x="2636920" y="464751"/>
          <a:ext cx="1416769" cy="1060662"/>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Input VGG loss function</a:t>
          </a:r>
          <a:endParaRPr lang="zh-CN" altLang="en-US" sz="1500" kern="1200" dirty="0"/>
        </a:p>
      </dsp:txBody>
      <dsp:txXfrm>
        <a:off x="2667986" y="495817"/>
        <a:ext cx="1354637" cy="998530"/>
      </dsp:txXfrm>
    </dsp:sp>
    <dsp:sp modelId="{FEEE446C-5DD5-4345-AC8B-B980FFC70FE1}">
      <dsp:nvSpPr>
        <dsp:cNvPr id="0" name=""/>
        <dsp:cNvSpPr/>
      </dsp:nvSpPr>
      <dsp:spPr>
        <a:xfrm>
          <a:off x="4215314" y="794667"/>
          <a:ext cx="342644" cy="400829"/>
        </a:xfrm>
        <a:prstGeom prst="rightArrow">
          <a:avLst>
            <a:gd name="adj1" fmla="val 60000"/>
            <a:gd name="adj2" fmla="val 50000"/>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215314" y="874833"/>
        <a:ext cx="239851" cy="240497"/>
      </dsp:txXfrm>
    </dsp:sp>
    <dsp:sp modelId="{E98C0A28-3C43-4053-942B-17A7BD57F98B}">
      <dsp:nvSpPr>
        <dsp:cNvPr id="0" name=""/>
        <dsp:cNvSpPr/>
      </dsp:nvSpPr>
      <dsp:spPr>
        <a:xfrm>
          <a:off x="4700188" y="464751"/>
          <a:ext cx="2552134" cy="1060662"/>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Calculate the gradient of the loss function</a:t>
          </a:r>
          <a:endParaRPr lang="zh-CN" altLang="en-US" sz="1500" kern="1200" dirty="0"/>
        </a:p>
      </dsp:txBody>
      <dsp:txXfrm>
        <a:off x="4731254" y="495817"/>
        <a:ext cx="2490002" cy="998530"/>
      </dsp:txXfrm>
    </dsp:sp>
    <dsp:sp modelId="{7C7EF584-727B-47C4-8F1B-766B8444A9C4}">
      <dsp:nvSpPr>
        <dsp:cNvPr id="0" name=""/>
        <dsp:cNvSpPr/>
      </dsp:nvSpPr>
      <dsp:spPr>
        <a:xfrm>
          <a:off x="7413948" y="794667"/>
          <a:ext cx="342644" cy="400829"/>
        </a:xfrm>
        <a:prstGeom prst="rightArrow">
          <a:avLst>
            <a:gd name="adj1" fmla="val 60000"/>
            <a:gd name="adj2" fmla="val 50000"/>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7413948" y="874833"/>
        <a:ext cx="239851" cy="240497"/>
      </dsp:txXfrm>
    </dsp:sp>
    <dsp:sp modelId="{8425EF83-318D-4859-A2F2-21F349113FC2}">
      <dsp:nvSpPr>
        <dsp:cNvPr id="0" name=""/>
        <dsp:cNvSpPr/>
      </dsp:nvSpPr>
      <dsp:spPr>
        <a:xfrm>
          <a:off x="7898822" y="464751"/>
          <a:ext cx="1616247" cy="1060662"/>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Adjust each pixel value</a:t>
          </a:r>
          <a:endParaRPr lang="zh-CN" altLang="en-US" sz="1500" kern="1200" dirty="0"/>
        </a:p>
      </dsp:txBody>
      <dsp:txXfrm>
        <a:off x="7929888" y="495817"/>
        <a:ext cx="1554115" cy="998530"/>
      </dsp:txXfrm>
    </dsp:sp>
    <dsp:sp modelId="{BADEFD7E-42C5-409D-895C-E82FAC58B183}">
      <dsp:nvSpPr>
        <dsp:cNvPr id="0" name=""/>
        <dsp:cNvSpPr/>
      </dsp:nvSpPr>
      <dsp:spPr>
        <a:xfrm>
          <a:off x="9676694" y="794667"/>
          <a:ext cx="342644" cy="400829"/>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9676694" y="874833"/>
        <a:ext cx="239851" cy="240497"/>
      </dsp:txXfrm>
    </dsp:sp>
    <dsp:sp modelId="{0BDEE792-D7EC-434D-88BD-C2472322683A}">
      <dsp:nvSpPr>
        <dsp:cNvPr id="0" name=""/>
        <dsp:cNvSpPr/>
      </dsp:nvSpPr>
      <dsp:spPr>
        <a:xfrm>
          <a:off x="10161568" y="464751"/>
          <a:ext cx="1616247" cy="1060662"/>
        </a:xfrm>
        <a:prstGeom prst="roundRect">
          <a:avLst>
            <a:gd name="adj" fmla="val 10000"/>
          </a:avLst>
        </a:prstGeom>
        <a:solidFill>
          <a:srgbClr val="52B6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Generated image</a:t>
          </a:r>
          <a:endParaRPr lang="zh-CN" altLang="en-US" sz="1500" kern="1200" dirty="0"/>
        </a:p>
      </dsp:txBody>
      <dsp:txXfrm>
        <a:off x="10192634" y="495817"/>
        <a:ext cx="1554115" cy="9985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2022/8/2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In our project, we mainly research how to transfer texture and </a:t>
            </a:r>
            <a:r>
              <a:rPr lang="en-AU" dirty="0" err="1"/>
              <a:t>color</a:t>
            </a:r>
            <a:r>
              <a:rPr lang="en-AU" dirty="0"/>
              <a:t> from different images to the content image and improve the quality of the resulting image. Now I will introduce the method we used to implement our problem.</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8158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We came up with two methods to transfer </a:t>
            </a:r>
            <a:r>
              <a:rPr lang="en-AU" dirty="0" err="1"/>
              <a:t>color</a:t>
            </a:r>
            <a:r>
              <a:rPr lang="en-AU" dirty="0"/>
              <a:t> and texture from different images to the content image. The first method is doing two times neural style transfer. The first step is to blend </a:t>
            </a:r>
            <a:r>
              <a:rPr lang="en-AU" dirty="0" err="1"/>
              <a:t>color</a:t>
            </a:r>
            <a:r>
              <a:rPr lang="en-AU" dirty="0"/>
              <a:t> and texture, in this way we can not only get the </a:t>
            </a:r>
            <a:r>
              <a:rPr lang="en-AU" dirty="0" err="1"/>
              <a:t>color</a:t>
            </a:r>
            <a:r>
              <a:rPr lang="en-AU" dirty="0"/>
              <a:t> from the </a:t>
            </a:r>
            <a:r>
              <a:rPr lang="en-AU" dirty="0" err="1"/>
              <a:t>color</a:t>
            </a:r>
            <a:r>
              <a:rPr lang="en-AU" dirty="0"/>
              <a:t> image and also get the texture from the style image. Next step is to transfer the new style image to the content, then we get the final result. The second method is first changing the </a:t>
            </a:r>
            <a:r>
              <a:rPr lang="en-AU" dirty="0" err="1"/>
              <a:t>color</a:t>
            </a:r>
            <a:r>
              <a:rPr lang="en-AU" dirty="0"/>
              <a:t> of style image to the </a:t>
            </a:r>
            <a:r>
              <a:rPr lang="en-AU" dirty="0" err="1"/>
              <a:t>color</a:t>
            </a:r>
            <a:r>
              <a:rPr lang="en-AU" dirty="0"/>
              <a:t> of </a:t>
            </a:r>
            <a:r>
              <a:rPr lang="en-AU" dirty="0" err="1"/>
              <a:t>color</a:t>
            </a:r>
            <a:r>
              <a:rPr lang="en-AU" dirty="0"/>
              <a:t> image in style’s </a:t>
            </a:r>
            <a:r>
              <a:rPr lang="en-US" altLang="zh-CN" sz="1200" dirty="0">
                <a:solidFill>
                  <a:schemeClr val="bg2">
                    <a:lumMod val="25000"/>
                  </a:schemeClr>
                </a:solidFill>
                <a:latin typeface="+mj-ea"/>
                <a:ea typeface="+mj-ea"/>
                <a:cs typeface="+mn-ea"/>
                <a:sym typeface="+mn-lt"/>
              </a:rPr>
              <a:t>luminance channel</a:t>
            </a:r>
            <a:r>
              <a:rPr lang="en-AU" dirty="0"/>
              <a:t>, which looks like this</a:t>
            </a:r>
            <a:r>
              <a:rPr lang="en-US" altLang="zh-CN" sz="1200" dirty="0">
                <a:solidFill>
                  <a:schemeClr val="bg2">
                    <a:lumMod val="25000"/>
                  </a:schemeClr>
                </a:solidFill>
                <a:latin typeface="+mj-ea"/>
                <a:ea typeface="+mj-ea"/>
                <a:cs typeface="+mn-ea"/>
                <a:sym typeface="+mn-lt"/>
              </a:rPr>
              <a:t>. Then, do the neural style transfer to get the final result. We will discuss the different results of these two methods in next section. </a:t>
            </a:r>
            <a:endParaRPr lang="en-AU"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17223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implement the transfer </a:t>
            </a:r>
            <a:r>
              <a:rPr lang="en-AU" dirty="0" err="1"/>
              <a:t>color</a:t>
            </a:r>
            <a:r>
              <a:rPr lang="en-AU" dirty="0"/>
              <a:t> function inspired by </a:t>
            </a:r>
            <a:r>
              <a:rPr lang="en-AU" dirty="0" err="1"/>
              <a:t>Gatys</a:t>
            </a:r>
            <a:r>
              <a:rPr lang="en-AU" dirty="0"/>
              <a:t>. They proposed to transfer style only in luminance channel to preserve content </a:t>
            </a:r>
            <a:r>
              <a:rPr lang="en-AU" dirty="0" err="1"/>
              <a:t>color</a:t>
            </a:r>
            <a:r>
              <a:rPr lang="en-AU" dirty="0"/>
              <a:t>. </a:t>
            </a:r>
            <a:r>
              <a:rPr lang="en-US" altLang="zh-CN" sz="1200" dirty="0">
                <a:solidFill>
                  <a:schemeClr val="bg2">
                    <a:lumMod val="25000"/>
                  </a:schemeClr>
                </a:solidFill>
                <a:latin typeface="+mj-ea"/>
                <a:ea typeface="+mj-ea"/>
                <a:cs typeface="+mn-ea"/>
                <a:sym typeface="+mn-lt"/>
              </a:rPr>
              <a:t>But the problem is the transfer of preserving color can only be implemented once. The result cannot be used in another style transfer.</a:t>
            </a:r>
          </a:p>
          <a:p>
            <a:r>
              <a:rPr lang="en-AU" altLang="zh-CN" dirty="0"/>
              <a:t>The result pixel matrix after preserving </a:t>
            </a:r>
            <a:r>
              <a:rPr lang="en-AU" altLang="zh-CN" dirty="0" err="1"/>
              <a:t>color</a:t>
            </a:r>
            <a:r>
              <a:rPr lang="en-AU" altLang="zh-CN" dirty="0"/>
              <a:t> style transfer is shown in the right picture. The type of the data is float32 which cannot be used in the next step migration. The transfer function only accepts tensor matrix with type unit8 and the range should be in [0,255]. therefore, we try to normalize the matrix to the required range.</a:t>
            </a:r>
            <a:endParaRPr lang="en-AU"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2999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So The left figure shows the original resulting image after the first transfer by using plot show function. The right figure shows the image after we normalization. It is obvious that the brightness of the image on the right is lower than the left one. This is because some colour information is lost when performing BGR interval correction.</a:t>
            </a:r>
          </a:p>
          <a:p>
            <a:endParaRPr lang="en-AU"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79037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dirty="0"/>
              <a:t>Then we decided to do contrast stretching to recover the </a:t>
            </a:r>
            <a:r>
              <a:rPr lang="en-AU" altLang="zh-CN" dirty="0" err="1"/>
              <a:t>color</a:t>
            </a:r>
            <a:r>
              <a:rPr lang="en-AU" altLang="zh-CN" dirty="0"/>
              <a:t> feature. The result is as in the right figure. Although there is still some difference between the original figure and processed image. With this problem solved we can perform multiple style transfers.</a:t>
            </a:r>
            <a:endParaRPr lang="en-AU"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865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Having finished implementing the fusion of texture, colour and content, the next stage we were focusing on how to improve the quality of the resulting map. As mentioned in the problem analysis, when using different convolutional layers as the content layer there are different results in feature extraction, we would like to further investigate whether the best output layer when performing two style migrations is the same as the best output layer for a single migration. We have used the convolutional layer in the orange box in the figure as a different content feature extraction layer to compare its effect.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08845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dirty="0"/>
              <a:t>In addition, we wanted to compare the impact of using different networks on our results. This is because differences in network structure can lead to differences in the effectiveness of the extracted features. We will discuss the difference in the next section. Next, let’s move to </a:t>
            </a:r>
            <a:r>
              <a:rPr lang="en-AU" dirty="0" err="1"/>
              <a:t>Jingyang</a:t>
            </a:r>
            <a:r>
              <a:rPr lang="en-AU" dirty="0"/>
              <a:t> to discuss our result.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8653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文本框 6"/>
          <p:cNvSpPr txBox="1"/>
          <p:nvPr userDrawn="1"/>
        </p:nvSpPr>
        <p:spPr>
          <a:xfrm>
            <a:off x="735537" y="129300"/>
            <a:ext cx="2797234" cy="292068"/>
          </a:xfrm>
          <a:prstGeom prst="rect">
            <a:avLst/>
          </a:prstGeom>
          <a:noFill/>
        </p:spPr>
        <p:txBody>
          <a:bodyPr wrap="square" rtlCol="0">
            <a:spAutoFit/>
          </a:bodyPr>
          <a:lstStyle/>
          <a:p>
            <a:pPr>
              <a:lnSpc>
                <a:spcPct val="130000"/>
              </a:lnSpc>
            </a:pPr>
            <a:r>
              <a:rPr lang="en-US" altLang="zh-CN" sz="1100" dirty="0">
                <a:solidFill>
                  <a:srgbClr val="0274A8"/>
                </a:solidFill>
                <a:cs typeface="+mn-ea"/>
                <a:sym typeface="+mn-lt"/>
              </a:rPr>
              <a:t>Add You Text Here Add You Text Here</a:t>
            </a:r>
          </a:p>
        </p:txBody>
      </p:sp>
      <p:sp>
        <p:nvSpPr>
          <p:cNvPr id="8" name="矩形 7"/>
          <p:cNvSpPr/>
          <p:nvPr userDrawn="1"/>
        </p:nvSpPr>
        <p:spPr>
          <a:xfrm>
            <a:off x="735537" y="421368"/>
            <a:ext cx="1723549" cy="400110"/>
          </a:xfrm>
          <a:prstGeom prst="rect">
            <a:avLst/>
          </a:prstGeom>
        </p:spPr>
        <p:txBody>
          <a:bodyPr wrap="none">
            <a:spAutoFit/>
          </a:bodyPr>
          <a:lstStyle/>
          <a:p>
            <a:pPr lvl="0"/>
            <a:r>
              <a:rPr lang="zh-CN" altLang="en-US" sz="2000" dirty="0"/>
              <a:t>此处添加标题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329436E-6BAE-4AD8-BB3A-12E2E1C7000F}" type="datetimeFigureOut">
              <a:rPr lang="zh-CN" altLang="en-US" smtClean="0"/>
              <a:t>2022/8/1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4E89C03-F936-411C-BD0F-054B0CF2143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179857" y="207771"/>
            <a:ext cx="563785" cy="660909"/>
            <a:chOff x="7891460" y="1375766"/>
            <a:chExt cx="1215234" cy="1424584"/>
          </a:xfrm>
        </p:grpSpPr>
        <p:sp>
          <p:nvSpPr>
            <p:cNvPr id="9" name="等腰三角形 8"/>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3590589">
              <a:off x="8136387" y="1619589"/>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esearchgate.net/figure/llustration-of-the-network-architecture-of-VGG-19-model-conv-means-convolution-FC-means_fig2_325137356"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8.jpeg"/><Relationship Id="rId4" Type="http://schemas.openxmlformats.org/officeDocument/2006/relationships/hyperlink" Target="https://towardsdatascience.com/extract-features-visualize-filters-and-feature-maps-in-vgg16-and-vgg19-cnn-models-d2da6333edd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2" y="0"/>
            <a:ext cx="12184263" cy="6858000"/>
          </a:xfrm>
          <a:prstGeom prst="rect">
            <a:avLst/>
          </a:prstGeom>
        </p:spPr>
      </p:pic>
      <p:sp>
        <p:nvSpPr>
          <p:cNvPr id="2" name="矩形 1"/>
          <p:cNvSpPr/>
          <p:nvPr/>
        </p:nvSpPr>
        <p:spPr>
          <a:xfrm>
            <a:off x="165370" y="2966936"/>
            <a:ext cx="3920247" cy="29766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梯形 4"/>
          <p:cNvSpPr/>
          <p:nvPr/>
        </p:nvSpPr>
        <p:spPr>
          <a:xfrm>
            <a:off x="2733044" y="0"/>
            <a:ext cx="9611355" cy="7068312"/>
          </a:xfrm>
          <a:custGeom>
            <a:avLst/>
            <a:gdLst>
              <a:gd name="connsiteX0" fmla="*/ 0 w 14512413"/>
              <a:gd name="connsiteY0" fmla="*/ 6858000 h 6858000"/>
              <a:gd name="connsiteX1" fmla="*/ 3779307 w 14512413"/>
              <a:gd name="connsiteY1" fmla="*/ 0 h 6858000"/>
              <a:gd name="connsiteX2" fmla="*/ 107331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8187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775163 w 14512413"/>
              <a:gd name="connsiteY2" fmla="*/ 0 h 6858000"/>
              <a:gd name="connsiteX3" fmla="*/ 14512413 w 14512413"/>
              <a:gd name="connsiteY3" fmla="*/ 6858000 h 6858000"/>
              <a:gd name="connsiteX4" fmla="*/ 0 w 14512413"/>
              <a:gd name="connsiteY4" fmla="*/ 6858000 h 6858000"/>
              <a:gd name="connsiteX0" fmla="*/ 0 w 9775163"/>
              <a:gd name="connsiteY0" fmla="*/ 6858000 h 6858000"/>
              <a:gd name="connsiteX1" fmla="*/ 3779307 w 9775163"/>
              <a:gd name="connsiteY1" fmla="*/ 0 h 6858000"/>
              <a:gd name="connsiteX2" fmla="*/ 9775163 w 9775163"/>
              <a:gd name="connsiteY2" fmla="*/ 0 h 6858000"/>
              <a:gd name="connsiteX3" fmla="*/ 9733936 w 9775163"/>
              <a:gd name="connsiteY3" fmla="*/ 6828504 h 6858000"/>
              <a:gd name="connsiteX4" fmla="*/ 0 w 977516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163" h="6858000">
                <a:moveTo>
                  <a:pt x="0" y="6858000"/>
                </a:moveTo>
                <a:lnTo>
                  <a:pt x="3779307" y="0"/>
                </a:lnTo>
                <a:lnTo>
                  <a:pt x="9775163" y="0"/>
                </a:lnTo>
                <a:lnTo>
                  <a:pt x="9733936" y="6828504"/>
                </a:lnTo>
                <a:lnTo>
                  <a:pt x="0" y="6858000"/>
                </a:lnTo>
                <a:close/>
              </a:path>
            </a:pathLst>
          </a:custGeom>
          <a:solidFill>
            <a:schemeClr val="tx1">
              <a:lumMod val="85000"/>
              <a:lumOff val="1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6044646" y="2960823"/>
            <a:ext cx="5599611" cy="769441"/>
          </a:xfrm>
          <a:prstGeom prst="rect">
            <a:avLst/>
          </a:prstGeom>
          <a:noFill/>
        </p:spPr>
        <p:txBody>
          <a:bodyPr wrap="none" rtlCol="0">
            <a:spAutoFit/>
          </a:bodyPr>
          <a:lstStyle/>
          <a:p>
            <a:pPr algn="ctr"/>
            <a:r>
              <a:rPr lang="en-US" altLang="zh-CN" sz="4400" b="1" dirty="0">
                <a:solidFill>
                  <a:schemeClr val="bg1"/>
                </a:solidFill>
                <a:cs typeface="+mn-ea"/>
                <a:sym typeface="+mn-lt"/>
              </a:rPr>
              <a:t>Neural Style Transfer</a:t>
            </a:r>
            <a:endParaRPr lang="zh-CN" altLang="en-US" sz="4400" b="1" dirty="0">
              <a:solidFill>
                <a:schemeClr val="bg1"/>
              </a:solidFill>
              <a:cs typeface="+mn-ea"/>
              <a:sym typeface="+mn-lt"/>
            </a:endParaRPr>
          </a:p>
        </p:txBody>
      </p:sp>
      <p:sp>
        <p:nvSpPr>
          <p:cNvPr id="14" name="矩形 13"/>
          <p:cNvSpPr/>
          <p:nvPr/>
        </p:nvSpPr>
        <p:spPr>
          <a:xfrm rot="420000">
            <a:off x="-473772" y="5079907"/>
            <a:ext cx="7400053" cy="1015663"/>
          </a:xfrm>
          <a:prstGeom prst="rect">
            <a:avLst/>
          </a:prstGeom>
          <a:noFill/>
        </p:spPr>
        <p:txBody>
          <a:bodyPr wrap="square" lIns="91440" tIns="45720" rIns="91440" bIns="45720">
            <a:spAutoFit/>
            <a:scene3d>
              <a:camera prst="isometricOffAxis1Right"/>
              <a:lightRig rig="threePt" dir="t"/>
            </a:scene3d>
          </a:bodyPr>
          <a:lstStyle/>
          <a:p>
            <a:pPr algn="ctr"/>
            <a:r>
              <a:rPr lang="en-US" altLang="zh-CN" sz="4800" b="1" spc="600" dirty="0">
                <a:ln w="0"/>
                <a:gradFill>
                  <a:gsLst>
                    <a:gs pos="21000">
                      <a:srgbClr val="53575C"/>
                    </a:gs>
                    <a:gs pos="88000">
                      <a:srgbClr val="C5C7CA"/>
                    </a:gs>
                  </a:gsLst>
                  <a:lin ang="5400000"/>
                </a:gradFill>
              </a:rPr>
              <a:t> </a:t>
            </a:r>
            <a:r>
              <a:rPr lang="en-US" altLang="zh-CN" sz="6000" b="1" dirty="0">
                <a:ln w="0"/>
                <a:gradFill>
                  <a:gsLst>
                    <a:gs pos="21000">
                      <a:srgbClr val="53575C"/>
                    </a:gs>
                    <a:gs pos="88000">
                      <a:srgbClr val="C5C7CA"/>
                    </a:gs>
                  </a:gsLst>
                  <a:lin ang="5400000"/>
                </a:gradFill>
              </a:rPr>
              <a:t>Neural Networks</a:t>
            </a:r>
            <a:endParaRPr lang="zh-CN" altLang="en-US" sz="6000" b="1" dirty="0">
              <a:ln w="0"/>
              <a:gradFill>
                <a:gsLst>
                  <a:gs pos="21000">
                    <a:srgbClr val="53575C"/>
                  </a:gs>
                  <a:gs pos="88000">
                    <a:srgbClr val="C5C7CA"/>
                  </a:gs>
                </a:gsLst>
                <a:lin ang="5400000"/>
              </a:gradFill>
            </a:endParaRPr>
          </a:p>
        </p:txBody>
      </p:sp>
      <p:sp>
        <p:nvSpPr>
          <p:cNvPr id="11" name="任意多边形: 形状 10"/>
          <p:cNvSpPr/>
          <p:nvPr/>
        </p:nvSpPr>
        <p:spPr>
          <a:xfrm>
            <a:off x="5700408" y="3044279"/>
            <a:ext cx="6186791" cy="933450"/>
          </a:xfrm>
          <a:custGeom>
            <a:avLst/>
            <a:gdLst>
              <a:gd name="connsiteX0" fmla="*/ 0 w 4826000"/>
              <a:gd name="connsiteY0" fmla="*/ 0 h 933450"/>
              <a:gd name="connsiteX1" fmla="*/ 12700 w 4826000"/>
              <a:gd name="connsiteY1" fmla="*/ 933450 h 933450"/>
              <a:gd name="connsiteX2" fmla="*/ 4826000 w 4826000"/>
              <a:gd name="connsiteY2" fmla="*/ 933450 h 933450"/>
              <a:gd name="connsiteX3" fmla="*/ 4826000 w 4826000"/>
              <a:gd name="connsiteY3" fmla="*/ 12700 h 933450"/>
            </a:gdLst>
            <a:ahLst/>
            <a:cxnLst>
              <a:cxn ang="0">
                <a:pos x="connsiteX0" y="connsiteY0"/>
              </a:cxn>
              <a:cxn ang="0">
                <a:pos x="connsiteX1" y="connsiteY1"/>
              </a:cxn>
              <a:cxn ang="0">
                <a:pos x="connsiteX2" y="connsiteY2"/>
              </a:cxn>
              <a:cxn ang="0">
                <a:pos x="connsiteX3" y="connsiteY3"/>
              </a:cxn>
            </a:cxnLst>
            <a:rect l="l" t="t" r="r" b="b"/>
            <a:pathLst>
              <a:path w="4826000" h="933450">
                <a:moveTo>
                  <a:pt x="0" y="0"/>
                </a:moveTo>
                <a:lnTo>
                  <a:pt x="12700" y="933450"/>
                </a:lnTo>
                <a:lnTo>
                  <a:pt x="4826000" y="933450"/>
                </a:lnTo>
                <a:lnTo>
                  <a:pt x="4826000" y="12700"/>
                </a:ln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cs typeface="+mn-ea"/>
              <a:sym typeface="+mn-lt"/>
            </a:endParaRPr>
          </a:p>
        </p:txBody>
      </p:sp>
      <p:sp>
        <p:nvSpPr>
          <p:cNvPr id="12" name="文本框 11"/>
          <p:cNvSpPr txBox="1"/>
          <p:nvPr/>
        </p:nvSpPr>
        <p:spPr>
          <a:xfrm>
            <a:off x="7020538" y="4817948"/>
            <a:ext cx="2351926" cy="707886"/>
          </a:xfrm>
          <a:prstGeom prst="rect">
            <a:avLst/>
          </a:prstGeom>
          <a:noFill/>
        </p:spPr>
        <p:txBody>
          <a:bodyPr wrap="none" rtlCol="0">
            <a:spAutoFit/>
          </a:bodyPr>
          <a:lstStyle/>
          <a:p>
            <a:r>
              <a:rPr lang="en-US" altLang="zh-CN" sz="2000" dirty="0">
                <a:solidFill>
                  <a:schemeClr val="bg1"/>
                </a:solidFill>
                <a:cs typeface="+mn-ea"/>
                <a:sym typeface="+mn-lt"/>
              </a:rPr>
              <a:t>Group: </a:t>
            </a:r>
          </a:p>
          <a:p>
            <a:r>
              <a:rPr lang="en-US" altLang="zh-CN" sz="2000" dirty="0">
                <a:solidFill>
                  <a:schemeClr val="bg1"/>
                </a:solidFill>
                <a:cs typeface="+mn-ea"/>
                <a:sym typeface="+mn-lt"/>
              </a:rPr>
              <a:t>Presentation day:</a:t>
            </a:r>
            <a:endParaRPr lang="zh-CN" altLang="en-US" sz="2000" dirty="0">
              <a:solidFill>
                <a:schemeClr val="bg1"/>
              </a:solidFill>
              <a:cs typeface="+mn-ea"/>
              <a:sym typeface="+mn-lt"/>
            </a:endParaRPr>
          </a:p>
        </p:txBody>
      </p:sp>
      <p:sp>
        <p:nvSpPr>
          <p:cNvPr id="13" name="等腰三角形 12"/>
          <p:cNvSpPr/>
          <p:nvPr/>
        </p:nvSpPr>
        <p:spPr>
          <a:xfrm rot="10800000">
            <a:off x="8569961" y="3986188"/>
            <a:ext cx="431800" cy="30217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p:cNvSpPr/>
          <p:nvPr/>
        </p:nvSpPr>
        <p:spPr>
          <a:xfrm rot="2981571">
            <a:off x="937247" y="298690"/>
            <a:ext cx="3014905" cy="3578737"/>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2707795">
            <a:off x="1741241" y="1494819"/>
            <a:ext cx="3014905" cy="2109812"/>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6091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76"/>
          <p:cNvSpPr txBox="1"/>
          <p:nvPr/>
        </p:nvSpPr>
        <p:spPr>
          <a:xfrm>
            <a:off x="3442242" y="291038"/>
            <a:ext cx="7689054"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The underlying logic of Machine learning</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35" name="TextBox 8"/>
          <p:cNvSpPr txBox="1"/>
          <p:nvPr/>
        </p:nvSpPr>
        <p:spPr>
          <a:xfrm>
            <a:off x="624115" y="1267134"/>
            <a:ext cx="10943770" cy="707886"/>
          </a:xfrm>
          <a:prstGeom prst="rect">
            <a:avLst/>
          </a:prstGeom>
          <a:noFill/>
        </p:spPr>
        <p:txBody>
          <a:bodyPr wrap="square" rtlCol="0">
            <a:spAutoFit/>
          </a:bodyPr>
          <a:lstStyle/>
          <a:p>
            <a:pPr algn="just"/>
            <a:r>
              <a:rPr lang="en-US" altLang="zh-CN" sz="2000" b="1" dirty="0">
                <a:solidFill>
                  <a:srgbClr val="484F59"/>
                </a:solidFill>
                <a:latin typeface="微软雅黑 Light" panose="020B0502040204020203" pitchFamily="34" charset="-122"/>
                <a:ea typeface="微软雅黑 Light" panose="020B0502040204020203" pitchFamily="34" charset="-122"/>
                <a:cs typeface="Open Sans" panose="020B0606030504020204" pitchFamily="34" charset="0"/>
              </a:rPr>
              <a:t>Since each reconstruction result requires multiple optimization iterations in pixel space, this method is computationally expensive. ---- Jing et al. (2020)</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24"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Cause</a:t>
            </a:r>
            <a:endParaRPr lang="zh-CN" altLang="en-US" sz="2800" dirty="0">
              <a:solidFill>
                <a:srgbClr val="0274A8"/>
              </a:solidFill>
              <a:cs typeface="+mn-ea"/>
              <a:sym typeface="+mn-lt"/>
            </a:endParaRPr>
          </a:p>
        </p:txBody>
      </p:sp>
      <p:sp>
        <p:nvSpPr>
          <p:cNvPr id="21" name="文本框 20"/>
          <p:cNvSpPr txBox="1"/>
          <p:nvPr/>
        </p:nvSpPr>
        <p:spPr>
          <a:xfrm>
            <a:off x="5314672" y="4314371"/>
            <a:ext cx="2054317" cy="418448"/>
          </a:xfrm>
          <a:prstGeom prst="rect">
            <a:avLst/>
          </a:prstGeom>
          <a:noFill/>
        </p:spPr>
        <p:txBody>
          <a:bodyPr wrap="square" rtlCol="0">
            <a:spAutoFit/>
          </a:bodyPr>
          <a:lstStyle/>
          <a:p>
            <a:pPr>
              <a:lnSpc>
                <a:spcPct val="130000"/>
              </a:lnSpc>
            </a:pPr>
            <a:r>
              <a:rPr lang="en-US" altLang="zh-CN" b="1" dirty="0">
                <a:solidFill>
                  <a:srgbClr val="0274A8"/>
                </a:solidFill>
              </a:rPr>
              <a:t>Iterative x N</a:t>
            </a:r>
            <a:endParaRPr lang="en-US" altLang="zh-CN" sz="1600" b="1" dirty="0">
              <a:solidFill>
                <a:srgbClr val="0274A8"/>
              </a:solidFill>
              <a:latin typeface="+mn-ea"/>
              <a:cs typeface="+mn-ea"/>
              <a:sym typeface="+mn-lt"/>
            </a:endParaRPr>
          </a:p>
        </p:txBody>
      </p:sp>
      <p:graphicFrame>
        <p:nvGraphicFramePr>
          <p:cNvPr id="22" name="图示 21"/>
          <p:cNvGraphicFramePr/>
          <p:nvPr>
            <p:extLst>
              <p:ext uri="{D42A27DB-BD31-4B8C-83A1-F6EECF244321}">
                <p14:modId xmlns:p14="http://schemas.microsoft.com/office/powerpoint/2010/main" val="1958899412"/>
              </p:ext>
            </p:extLst>
          </p:nvPr>
        </p:nvGraphicFramePr>
        <p:xfrm>
          <a:off x="206188" y="2162841"/>
          <a:ext cx="11779623" cy="1990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右弧形箭头 22"/>
          <p:cNvSpPr/>
          <p:nvPr/>
        </p:nvSpPr>
        <p:spPr>
          <a:xfrm rot="5400000">
            <a:off x="5654486" y="1409807"/>
            <a:ext cx="1089214" cy="5809129"/>
          </a:xfrm>
          <a:prstGeom prst="curvedLeftArrow">
            <a:avLst>
              <a:gd name="adj1" fmla="val 25000"/>
              <a:gd name="adj2" fmla="val 475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p:cNvSpPr txBox="1"/>
          <p:nvPr/>
        </p:nvSpPr>
        <p:spPr>
          <a:xfrm>
            <a:off x="365248" y="5236385"/>
            <a:ext cx="3800352" cy="74296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dirty="0"/>
              <a:t>Use different CNN (VGG 19)</a:t>
            </a:r>
          </a:p>
          <a:p>
            <a:pPr marL="285750" indent="-285750">
              <a:lnSpc>
                <a:spcPct val="130000"/>
              </a:lnSpc>
              <a:buFont typeface="Wingdings" panose="05000000000000000000" pitchFamily="2" charset="2"/>
              <a:buChar char="Ø"/>
            </a:pPr>
            <a:endParaRPr lang="en-US" altLang="zh-CN" sz="1600" dirty="0">
              <a:solidFill>
                <a:schemeClr val="bg2">
                  <a:lumMod val="25000"/>
                </a:schemeClr>
              </a:solidFill>
              <a:latin typeface="+mn-ea"/>
              <a:cs typeface="+mn-ea"/>
              <a:sym typeface="+mn-lt"/>
            </a:endParaRPr>
          </a:p>
        </p:txBody>
      </p:sp>
      <p:sp>
        <p:nvSpPr>
          <p:cNvPr id="26" name="文本框 25"/>
          <p:cNvSpPr txBox="1"/>
          <p:nvPr/>
        </p:nvSpPr>
        <p:spPr>
          <a:xfrm>
            <a:off x="4567134" y="5243642"/>
            <a:ext cx="3800352" cy="418448"/>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dirty="0"/>
              <a:t>Optimized loss function</a:t>
            </a:r>
            <a:endParaRPr lang="en-US" altLang="zh-CN" sz="1600" dirty="0">
              <a:solidFill>
                <a:schemeClr val="bg2">
                  <a:lumMod val="25000"/>
                </a:schemeClr>
              </a:solidFill>
              <a:latin typeface="+mn-ea"/>
              <a:cs typeface="+mn-ea"/>
              <a:sym typeface="+mn-lt"/>
            </a:endParaRPr>
          </a:p>
        </p:txBody>
      </p:sp>
      <p:sp>
        <p:nvSpPr>
          <p:cNvPr id="37" name="文本框 36"/>
          <p:cNvSpPr txBox="1"/>
          <p:nvPr/>
        </p:nvSpPr>
        <p:spPr>
          <a:xfrm>
            <a:off x="8391648" y="5258882"/>
            <a:ext cx="3800352" cy="77579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dirty="0"/>
              <a:t>Optimization iteration equation</a:t>
            </a:r>
            <a:endParaRPr lang="en-US" altLang="zh-CN" sz="1600" dirty="0">
              <a:solidFill>
                <a:schemeClr val="bg2">
                  <a:lumMod val="25000"/>
                </a:schemeClr>
              </a:solidFill>
              <a:latin typeface="+mn-ea"/>
              <a:cs typeface="+mn-ea"/>
              <a:sym typeface="+mn-lt"/>
            </a:endParaRPr>
          </a:p>
        </p:txBody>
      </p:sp>
    </p:spTree>
    <p:extLst>
      <p:ext uri="{BB962C8B-B14F-4D97-AF65-F5344CB8AC3E}">
        <p14:creationId xmlns:p14="http://schemas.microsoft.com/office/powerpoint/2010/main" val="1663168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1" grpId="0"/>
      <p:bldGraphic spid="22" grpId="0">
        <p:bldAsOne/>
      </p:bldGraphic>
      <p:bldP spid="23" grpId="0" animBg="1"/>
      <p:bldP spid="25" grpId="0"/>
      <p:bldP spid="2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4764119" y="289333"/>
            <a:ext cx="3795128" cy="523220"/>
          </a:xfrm>
          <a:prstGeom prst="rect">
            <a:avLst/>
          </a:prstGeom>
          <a:noFill/>
        </p:spPr>
        <p:txBody>
          <a:bodyPr wrap="square" rtlCol="0">
            <a:spAutoFit/>
          </a:bodyPr>
          <a:lstStyle/>
          <a:p>
            <a:r>
              <a:rPr lang="en-US" altLang="zh-CN" sz="2800" b="1" dirty="0">
                <a:latin typeface="+mn-ea"/>
                <a:cs typeface="+mn-ea"/>
                <a:sym typeface="+mn-lt"/>
              </a:rPr>
              <a:t>CNN</a:t>
            </a:r>
            <a:endParaRPr lang="zh-CN" altLang="en-US" sz="2800" b="1" dirty="0">
              <a:latin typeface="+mn-ea"/>
              <a:cs typeface="+mn-ea"/>
              <a:sym typeface="+mn-lt"/>
            </a:endParaRPr>
          </a:p>
        </p:txBody>
      </p:sp>
      <mc:AlternateContent xmlns:mc="http://schemas.openxmlformats.org/markup-compatibility/2006" xmlns:a14="http://schemas.microsoft.com/office/drawing/2010/main">
        <mc:Choice Requires="a14">
          <p:sp>
            <p:nvSpPr>
              <p:cNvPr id="28" name="文本框 27"/>
              <p:cNvSpPr txBox="1"/>
              <p:nvPr/>
            </p:nvSpPr>
            <p:spPr>
              <a:xfrm>
                <a:off x="7837714" y="1152035"/>
                <a:ext cx="4141267" cy="1052596"/>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sz="2400" i="1" dirty="0" smtClean="0">
                          <a:solidFill>
                            <a:srgbClr val="0274A8"/>
                          </a:solidFill>
                          <a:latin typeface="Cambria Math" panose="02040503050406030204" pitchFamily="18" charset="0"/>
                          <a:cs typeface="+mn-ea"/>
                          <a:sym typeface="+mn-lt"/>
                        </a:rPr>
                        <m:t>𝑡h𝑒</m:t>
                      </m:r>
                      <m:r>
                        <a:rPr lang="en-US" altLang="zh-CN" sz="240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𝑢𝑛𝑑𝑒𝑟𝑙𝑦𝑖𝑛𝑔</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𝑛𝑒𝑡𝑤𝑜𝑟𝑘</m:t>
                      </m:r>
                      <m:r>
                        <a:rPr lang="en-US" altLang="zh-CN" sz="2400" b="0" i="1" dirty="0" smtClean="0">
                          <a:solidFill>
                            <a:srgbClr val="0274A8"/>
                          </a:solidFill>
                          <a:latin typeface="Cambria Math" panose="02040503050406030204" pitchFamily="18" charset="0"/>
                          <a:cs typeface="+mn-ea"/>
                          <a:sym typeface="+mn-lt"/>
                        </a:rPr>
                        <m:t> </m:t>
                      </m:r>
                    </m:oMath>
                  </m:oMathPara>
                </a14:m>
                <a:endParaRPr lang="en-US" altLang="zh-CN" sz="2400" b="0" i="1" dirty="0">
                  <a:solidFill>
                    <a:srgbClr val="0274A8"/>
                  </a:solidFill>
                  <a:latin typeface="Cambria Math" panose="02040503050406030204" pitchFamily="18" charset="0"/>
                  <a:cs typeface="+mn-ea"/>
                  <a:sym typeface="+mn-lt"/>
                </a:endParaRPr>
              </a:p>
              <a:p>
                <a:pPr>
                  <a:lnSpc>
                    <a:spcPct val="130000"/>
                  </a:lnSpc>
                </a:pPr>
                <a14:m>
                  <m:oMathPara xmlns:m="http://schemas.openxmlformats.org/officeDocument/2006/math">
                    <m:oMathParaPr>
                      <m:jc m:val="centerGroup"/>
                    </m:oMathParaPr>
                    <m:oMath xmlns:m="http://schemas.openxmlformats.org/officeDocument/2006/math">
                      <m:r>
                        <a:rPr lang="en-US" altLang="zh-CN" sz="2400" b="0" i="1" dirty="0" smtClean="0">
                          <a:solidFill>
                            <a:srgbClr val="0274A8"/>
                          </a:solidFill>
                          <a:latin typeface="Cambria Math" panose="02040503050406030204" pitchFamily="18" charset="0"/>
                          <a:cs typeface="+mn-ea"/>
                          <a:sym typeface="+mn-lt"/>
                        </a:rPr>
                        <m:t>𝑒𝑥𝑡𝑟𝑎𝑐𝑡𝑠</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𝑠𝑝𝑎𝑡𝑖𝑎𝑙</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𝑝𝑖𝑥𝑒𝑙</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𝑓𝑒𝑎𝑡𝑢𝑟𝑒𝑠</m:t>
                      </m:r>
                    </m:oMath>
                  </m:oMathPara>
                </a14:m>
                <a:endParaRPr lang="en-US" altLang="zh-CN" sz="1600" dirty="0">
                  <a:solidFill>
                    <a:schemeClr val="bg2">
                      <a:lumMod val="25000"/>
                    </a:schemeClr>
                  </a:solidFill>
                  <a:latin typeface="+mn-ea"/>
                  <a:cs typeface="+mn-ea"/>
                  <a:sym typeface="+mn-lt"/>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7837714" y="1152035"/>
                <a:ext cx="4141267" cy="1052596"/>
              </a:xfrm>
              <a:prstGeom prst="rect">
                <a:avLst/>
              </a:prstGeom>
              <a:blipFill>
                <a:blip r:embed="rId2"/>
                <a:stretch>
                  <a:fillRect r="-4566"/>
                </a:stretch>
              </a:blipFill>
            </p:spPr>
            <p:txBody>
              <a:bodyPr/>
              <a:lstStyle/>
              <a:p>
                <a:r>
                  <a:rPr lang="zh-CN" altLang="en-US">
                    <a:noFill/>
                  </a:rPr>
                  <a:t> </a:t>
                </a:r>
              </a:p>
            </p:txBody>
          </p:sp>
        </mc:Fallback>
      </mc:AlternateContent>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43" y="976476"/>
            <a:ext cx="7605419" cy="5227773"/>
          </a:xfrm>
          <a:prstGeom prst="rect">
            <a:avLst/>
          </a:prstGeom>
        </p:spPr>
      </p:pic>
      <p:sp>
        <p:nvSpPr>
          <p:cNvPr id="25" name="矩形 24"/>
          <p:cNvSpPr/>
          <p:nvPr/>
        </p:nvSpPr>
        <p:spPr>
          <a:xfrm>
            <a:off x="176653" y="6509031"/>
            <a:ext cx="1207382" cy="312393"/>
          </a:xfrm>
          <a:prstGeom prst="rect">
            <a:avLst/>
          </a:prstGeom>
        </p:spPr>
        <p:txBody>
          <a:bodyPr wrap="none">
            <a:spAutoFit/>
          </a:bodyPr>
          <a:lstStyle/>
          <a:p>
            <a:pPr>
              <a:lnSpc>
                <a:spcPct val="130000"/>
              </a:lnSpc>
            </a:pPr>
            <a:r>
              <a:rPr lang="en-US" altLang="zh-CN" sz="1100" b="1" dirty="0">
                <a:solidFill>
                  <a:srgbClr val="FFC000"/>
                </a:solidFill>
                <a:cs typeface="+mn-ea"/>
                <a:sym typeface="+mn-lt"/>
              </a:rPr>
              <a:t>Picture Source</a:t>
            </a:r>
            <a:r>
              <a:rPr lang="en-US" altLang="zh-CN" sz="1100" dirty="0">
                <a:cs typeface="+mn-ea"/>
                <a:sym typeface="+mn-lt"/>
              </a:rPr>
              <a:t>:</a:t>
            </a:r>
            <a:endParaRPr lang="zh-CN" altLang="en-US" sz="1100" dirty="0">
              <a:cs typeface="+mn-ea"/>
              <a:sym typeface="+mn-lt"/>
            </a:endParaRPr>
          </a:p>
        </p:txBody>
      </p:sp>
      <p:sp>
        <p:nvSpPr>
          <p:cNvPr id="7"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Cause</a:t>
            </a:r>
            <a:endParaRPr lang="zh-CN" altLang="en-US" sz="2800" dirty="0">
              <a:solidFill>
                <a:srgbClr val="0274A8"/>
              </a:solidFill>
              <a:cs typeface="+mn-ea"/>
              <a:sym typeface="+mn-lt"/>
            </a:endParaRPr>
          </a:p>
        </p:txBody>
      </p:sp>
      <mc:AlternateContent xmlns:mc="http://schemas.openxmlformats.org/markup-compatibility/2006" xmlns:a14="http://schemas.microsoft.com/office/drawing/2010/main">
        <mc:Choice Requires="a14">
          <p:sp>
            <p:nvSpPr>
              <p:cNvPr id="8" name="文本框 7"/>
              <p:cNvSpPr txBox="1"/>
              <p:nvPr/>
            </p:nvSpPr>
            <p:spPr>
              <a:xfrm>
                <a:off x="7823200" y="2376404"/>
                <a:ext cx="4192793" cy="1052596"/>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sz="2400" i="1" dirty="0" smtClean="0">
                          <a:solidFill>
                            <a:srgbClr val="0274A8"/>
                          </a:solidFill>
                          <a:latin typeface="Cambria Math" panose="02040503050406030204" pitchFamily="18" charset="0"/>
                          <a:cs typeface="+mn-ea"/>
                          <a:sym typeface="+mn-lt"/>
                        </a:rPr>
                        <m:t>𝑡h𝑒</m:t>
                      </m:r>
                      <m:r>
                        <a:rPr lang="en-US" altLang="zh-CN" sz="2400" i="1" dirty="0" smtClean="0">
                          <a:solidFill>
                            <a:srgbClr val="0274A8"/>
                          </a:solidFill>
                          <a:latin typeface="Cambria Math" panose="02040503050406030204" pitchFamily="18" charset="0"/>
                          <a:cs typeface="+mn-ea"/>
                          <a:sym typeface="+mn-lt"/>
                        </a:rPr>
                        <m:t> </m:t>
                      </m:r>
                      <m:r>
                        <a:rPr lang="en-US" altLang="zh-CN" sz="2400" i="1" dirty="0" smtClean="0">
                          <a:solidFill>
                            <a:srgbClr val="0274A8"/>
                          </a:solidFill>
                          <a:latin typeface="Cambria Math" panose="02040503050406030204" pitchFamily="18" charset="0"/>
                          <a:cs typeface="+mn-ea"/>
                          <a:sym typeface="+mn-lt"/>
                        </a:rPr>
                        <m:t>𝑑𝑒𝑒𝑝𝑒𝑟</m:t>
                      </m:r>
                      <m:r>
                        <a:rPr lang="en-US" altLang="zh-CN" sz="2400" i="1" dirty="0" smtClean="0">
                          <a:solidFill>
                            <a:srgbClr val="0274A8"/>
                          </a:solidFill>
                          <a:latin typeface="Cambria Math" panose="02040503050406030204" pitchFamily="18" charset="0"/>
                          <a:cs typeface="+mn-ea"/>
                          <a:sym typeface="+mn-lt"/>
                        </a:rPr>
                        <m:t> </m:t>
                      </m:r>
                      <m:r>
                        <a:rPr lang="en-US" altLang="zh-CN" sz="2400" i="1" dirty="0" smtClean="0">
                          <a:solidFill>
                            <a:srgbClr val="0274A8"/>
                          </a:solidFill>
                          <a:latin typeface="Cambria Math" panose="02040503050406030204" pitchFamily="18" charset="0"/>
                          <a:cs typeface="+mn-ea"/>
                          <a:sym typeface="+mn-lt"/>
                        </a:rPr>
                        <m:t>𝑛𝑒𝑡𝑤𝑜𝑟𝑘</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𝑒𝑥𝑡𝑟𝑎𝑐𝑡𝑠</m:t>
                      </m:r>
                      <m:r>
                        <a:rPr lang="en-US" altLang="zh-CN" sz="2400" b="0" i="1" dirty="0" smtClean="0">
                          <a:solidFill>
                            <a:srgbClr val="0274A8"/>
                          </a:solidFill>
                          <a:latin typeface="Cambria Math" panose="02040503050406030204" pitchFamily="18" charset="0"/>
                          <a:cs typeface="+mn-ea"/>
                          <a:sym typeface="+mn-lt"/>
                        </a:rPr>
                        <m:t> </m:t>
                      </m:r>
                    </m:oMath>
                  </m:oMathPara>
                </a14:m>
                <a:endParaRPr lang="en-US" altLang="zh-CN" sz="2400" b="0" i="1" dirty="0">
                  <a:solidFill>
                    <a:srgbClr val="0274A8"/>
                  </a:solidFill>
                  <a:latin typeface="Cambria Math" panose="02040503050406030204" pitchFamily="18" charset="0"/>
                  <a:cs typeface="+mn-ea"/>
                  <a:sym typeface="+mn-lt"/>
                </a:endParaRPr>
              </a:p>
              <a:p>
                <a:pPr>
                  <a:lnSpc>
                    <a:spcPct val="130000"/>
                  </a:lnSpc>
                </a:pPr>
                <a14:m>
                  <m:oMathPara xmlns:m="http://schemas.openxmlformats.org/officeDocument/2006/math">
                    <m:oMathParaPr>
                      <m:jc m:val="centerGroup"/>
                    </m:oMathParaPr>
                    <m:oMath xmlns:m="http://schemas.openxmlformats.org/officeDocument/2006/math">
                      <m:r>
                        <a:rPr lang="en-US" altLang="zh-CN" sz="2400" b="0" i="1" dirty="0" smtClean="0">
                          <a:solidFill>
                            <a:srgbClr val="0274A8"/>
                          </a:solidFill>
                          <a:latin typeface="Cambria Math" panose="02040503050406030204" pitchFamily="18" charset="0"/>
                          <a:cs typeface="+mn-ea"/>
                          <a:sym typeface="+mn-lt"/>
                        </a:rPr>
                        <m:t>𝑎𝑏𝑠𝑡𝑟𝑎𝑐𝑡</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𝑠𝑒𝑚𝑎𝑛𝑡𝑖𝑐</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𝑖𝑛𝑓𝑜𝑟𝑚𝑎𝑡𝑖𝑜𝑛</m:t>
                      </m:r>
                    </m:oMath>
                  </m:oMathPara>
                </a14:m>
                <a:endParaRPr lang="en-US" altLang="zh-CN" sz="1600" dirty="0">
                  <a:solidFill>
                    <a:schemeClr val="bg2">
                      <a:lumMod val="25000"/>
                    </a:schemeClr>
                  </a:solidFill>
                  <a:latin typeface="+mn-ea"/>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823200" y="2376404"/>
                <a:ext cx="4192793" cy="1052596"/>
              </a:xfrm>
              <a:prstGeom prst="rect">
                <a:avLst/>
              </a:prstGeom>
              <a:blipFill>
                <a:blip r:embed="rId4"/>
                <a:stretch>
                  <a:fillRect r="-4797"/>
                </a:stretch>
              </a:blipFill>
            </p:spPr>
            <p:txBody>
              <a:bodyPr/>
              <a:lstStyle/>
              <a:p>
                <a:r>
                  <a:rPr lang="zh-CN" altLang="en-US">
                    <a:noFill/>
                  </a:rPr>
                  <a:t> </a:t>
                </a:r>
              </a:p>
            </p:txBody>
          </p:sp>
        </mc:Fallback>
      </mc:AlternateContent>
      <p:sp>
        <p:nvSpPr>
          <p:cNvPr id="9" name="文本框 8"/>
          <p:cNvSpPr txBox="1"/>
          <p:nvPr/>
        </p:nvSpPr>
        <p:spPr>
          <a:xfrm>
            <a:off x="7982857" y="3971816"/>
            <a:ext cx="4209143" cy="1532727"/>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dirty="0"/>
              <a:t>For style image, the lower layer is color and </a:t>
            </a:r>
            <a:r>
              <a:rPr lang="en-US" altLang="zh-CN" dirty="0" err="1"/>
              <a:t>localised</a:t>
            </a:r>
            <a:r>
              <a:rPr lang="en-US" altLang="zh-CN" dirty="0"/>
              <a:t> structure, while the deeper layer is texture feature</a:t>
            </a:r>
            <a:endParaRPr lang="en-US" altLang="zh-CN" sz="1600" dirty="0">
              <a:solidFill>
                <a:schemeClr val="bg2">
                  <a:lumMod val="25000"/>
                </a:schemeClr>
              </a:solidFill>
              <a:latin typeface="+mn-ea"/>
              <a:cs typeface="+mn-ea"/>
              <a:sym typeface="+mn-lt"/>
            </a:endParaRPr>
          </a:p>
        </p:txBody>
      </p:sp>
    </p:spTree>
    <p:extLst>
      <p:ext uri="{BB962C8B-B14F-4D97-AF65-F5344CB8AC3E}">
        <p14:creationId xmlns:p14="http://schemas.microsoft.com/office/powerpoint/2010/main" val="2843891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65156"/>
          </a:xfrm>
          <a:prstGeom prst="rect">
            <a:avLst/>
          </a:prstGeom>
        </p:spPr>
      </p:pic>
      <p:sp>
        <p:nvSpPr>
          <p:cNvPr id="4"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737346" y="1295399"/>
            <a:ext cx="3376855" cy="2267018"/>
            <a:chOff x="1737346" y="1866899"/>
            <a:chExt cx="3376855" cy="2267018"/>
          </a:xfrm>
        </p:grpSpPr>
        <p:sp>
          <p:nvSpPr>
            <p:cNvPr id="6" name="等腰三角形 5"/>
            <p:cNvSpPr/>
            <p:nvPr/>
          </p:nvSpPr>
          <p:spPr>
            <a:xfrm rot="10800000">
              <a:off x="1737346" y="1866899"/>
              <a:ext cx="3014905" cy="2201027"/>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2099296" y="2024105"/>
              <a:ext cx="3014905" cy="2109812"/>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3003057" y="1618650"/>
            <a:ext cx="1207382" cy="1200329"/>
          </a:xfrm>
          <a:prstGeom prst="rect">
            <a:avLst/>
          </a:prstGeom>
          <a:noFill/>
        </p:spPr>
        <p:txBody>
          <a:bodyPr wrap="none" rtlCol="0">
            <a:spAutoFit/>
          </a:bodyPr>
          <a:lstStyle/>
          <a:p>
            <a:r>
              <a:rPr lang="en-US" altLang="zh-CN" sz="7200" dirty="0">
                <a:solidFill>
                  <a:schemeClr val="bg1"/>
                </a:solidFill>
              </a:rPr>
              <a:t>03</a:t>
            </a:r>
            <a:endParaRPr lang="zh-CN" altLang="en-US" sz="7200" dirty="0">
              <a:solidFill>
                <a:schemeClr val="bg1"/>
              </a:solidFill>
            </a:endParaRPr>
          </a:p>
        </p:txBody>
      </p:sp>
      <p:sp>
        <p:nvSpPr>
          <p:cNvPr id="12" name="等腰三角形 11"/>
          <p:cNvSpPr/>
          <p:nvPr/>
        </p:nvSpPr>
        <p:spPr>
          <a:xfrm rot="5400000">
            <a:off x="4003418" y="4901920"/>
            <a:ext cx="881086" cy="616579"/>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3499384">
            <a:off x="3332345" y="5063855"/>
            <a:ext cx="548805" cy="651439"/>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096000" y="4338220"/>
            <a:ext cx="5399235" cy="461665"/>
          </a:xfrm>
          <a:prstGeom prst="rect">
            <a:avLst/>
          </a:prstGeom>
        </p:spPr>
        <p:txBody>
          <a:bodyPr wrap="none">
            <a:spAutoFit/>
          </a:bodyPr>
          <a:lstStyle/>
          <a:p>
            <a:pPr>
              <a:spcBef>
                <a:spcPct val="0"/>
              </a:spcBef>
            </a:pPr>
            <a:r>
              <a:rPr lang="en-US" altLang="zh-CN" sz="2400" dirty="0">
                <a:solidFill>
                  <a:schemeClr val="bg2">
                    <a:lumMod val="25000"/>
                  </a:schemeClr>
                </a:solidFill>
                <a:cs typeface="+mn-ea"/>
                <a:sym typeface="+mn-lt"/>
              </a:rPr>
              <a:t>The proposed optimization scheme</a:t>
            </a:r>
          </a:p>
        </p:txBody>
      </p:sp>
      <p:sp>
        <p:nvSpPr>
          <p:cNvPr id="16" name="TextBox 76"/>
          <p:cNvSpPr txBox="1"/>
          <p:nvPr/>
        </p:nvSpPr>
        <p:spPr>
          <a:xfrm>
            <a:off x="6096000" y="3691889"/>
            <a:ext cx="4905375" cy="646331"/>
          </a:xfrm>
          <a:prstGeom prst="rect">
            <a:avLst/>
          </a:prstGeom>
          <a:noFill/>
        </p:spPr>
        <p:txBody>
          <a:bodyPr wrap="square" rtlCol="0">
            <a:spAutoFit/>
          </a:bodyPr>
          <a:lstStyle/>
          <a:p>
            <a:r>
              <a:rPr lang="en-US" altLang="zh-CN" sz="3600" dirty="0">
                <a:solidFill>
                  <a:srgbClr val="FFC000"/>
                </a:solidFill>
                <a:cs typeface="+mn-ea"/>
                <a:sym typeface="+mn-lt"/>
              </a:rPr>
              <a:t>Methods</a:t>
            </a:r>
          </a:p>
        </p:txBody>
      </p:sp>
    </p:spTree>
    <p:extLst>
      <p:ext uri="{BB962C8B-B14F-4D97-AF65-F5344CB8AC3E}">
        <p14:creationId xmlns:p14="http://schemas.microsoft.com/office/powerpoint/2010/main" val="87128102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70405"/>
            <a:ext cx="1468671" cy="775918"/>
          </a:xfrm>
          <a:prstGeom prst="rect">
            <a:avLst/>
          </a:prstGeom>
        </p:spPr>
        <p:txBody>
          <a:bodyPr wrap="none">
            <a:spAutoFit/>
          </a:bodyPr>
          <a:lstStyle/>
          <a:p>
            <a:pPr algn="ctr">
              <a:lnSpc>
                <a:spcPct val="130000"/>
              </a:lnSpc>
            </a:pPr>
            <a:r>
              <a:rPr lang="en-US" altLang="zh-CN" dirty="0">
                <a:solidFill>
                  <a:schemeClr val="bg2">
                    <a:lumMod val="25000"/>
                  </a:schemeClr>
                </a:solidFill>
                <a:cs typeface="+mn-ea"/>
                <a:sym typeface="+mn-lt"/>
              </a:rPr>
              <a:t>Retail </a:t>
            </a:r>
          </a:p>
          <a:p>
            <a:pPr algn="ctr">
              <a:lnSpc>
                <a:spcPct val="130000"/>
              </a:lnSpc>
            </a:pPr>
            <a:r>
              <a:rPr lang="en-US" altLang="zh-CN" dirty="0">
                <a:solidFill>
                  <a:schemeClr val="bg2">
                    <a:lumMod val="25000"/>
                  </a:schemeClr>
                </a:solidFill>
                <a:cs typeface="+mn-ea"/>
                <a:sym typeface="+mn-lt"/>
              </a:rPr>
              <a:t>AI machine</a:t>
            </a:r>
          </a:p>
        </p:txBody>
      </p:sp>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35" name="矩形 34"/>
          <p:cNvSpPr/>
          <p:nvPr/>
        </p:nvSpPr>
        <p:spPr>
          <a:xfrm>
            <a:off x="3584448" y="-703875"/>
            <a:ext cx="5367528" cy="369332"/>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Effect 2</a:t>
            </a:r>
            <a:r>
              <a:rPr lang="en-US" altLang="zh-CN" dirty="0">
                <a:latin typeface="微软雅黑" panose="020B0503020204020204" pitchFamily="34" charset="-122"/>
                <a:ea typeface="微软雅黑" panose="020B0503020204020204" pitchFamily="34" charset="-122"/>
              </a:rPr>
              <a:t> : Concerns about the </a:t>
            </a:r>
            <a:r>
              <a:rPr lang="en-US" altLang="zh-CN" b="1" dirty="0">
                <a:solidFill>
                  <a:srgbClr val="FFC000"/>
                </a:solidFill>
                <a:latin typeface="微软雅黑" panose="020B0503020204020204" pitchFamily="34" charset="-122"/>
                <a:ea typeface="微软雅黑" panose="020B0503020204020204" pitchFamily="34" charset="-122"/>
              </a:rPr>
              <a:t>uncertainty</a:t>
            </a:r>
            <a:r>
              <a:rPr lang="en-US" altLang="zh-CN" dirty="0">
                <a:latin typeface="微软雅黑" panose="020B0503020204020204" pitchFamily="34" charset="-122"/>
                <a:ea typeface="微软雅黑" panose="020B0503020204020204" pitchFamily="34" charset="-122"/>
              </a:rPr>
              <a:t> of AI </a:t>
            </a:r>
            <a:endParaRPr lang="zh-CN" altLang="en-US" dirty="0"/>
          </a:p>
        </p:txBody>
      </p:sp>
      <p:pic>
        <p:nvPicPr>
          <p:cNvPr id="10" name="图片 9">
            <a:extLst>
              <a:ext uri="{FF2B5EF4-FFF2-40B4-BE49-F238E27FC236}">
                <a16:creationId xmlns:a16="http://schemas.microsoft.com/office/drawing/2014/main" id="{D2560FCB-427F-E5FF-BD04-DA3F2CFF9971}"/>
              </a:ext>
            </a:extLst>
          </p:cNvPr>
          <p:cNvPicPr>
            <a:picLocks noChangeAspect="1"/>
          </p:cNvPicPr>
          <p:nvPr/>
        </p:nvPicPr>
        <p:blipFill>
          <a:blip r:embed="rId3"/>
          <a:stretch>
            <a:fillRect/>
          </a:stretch>
        </p:blipFill>
        <p:spPr>
          <a:xfrm>
            <a:off x="446340" y="1435463"/>
            <a:ext cx="5649660" cy="5275982"/>
          </a:xfrm>
          <a:prstGeom prst="rect">
            <a:avLst/>
          </a:prstGeom>
        </p:spPr>
      </p:pic>
      <p:pic>
        <p:nvPicPr>
          <p:cNvPr id="11" name="图片 10">
            <a:extLst>
              <a:ext uri="{FF2B5EF4-FFF2-40B4-BE49-F238E27FC236}">
                <a16:creationId xmlns:a16="http://schemas.microsoft.com/office/drawing/2014/main" id="{C4A5CFC4-CA2D-958B-32A8-3CB5E0D1E3CC}"/>
              </a:ext>
            </a:extLst>
          </p:cNvPr>
          <p:cNvPicPr>
            <a:picLocks noChangeAspect="1"/>
          </p:cNvPicPr>
          <p:nvPr/>
        </p:nvPicPr>
        <p:blipFill>
          <a:blip r:embed="rId4"/>
          <a:stretch>
            <a:fillRect/>
          </a:stretch>
        </p:blipFill>
        <p:spPr>
          <a:xfrm>
            <a:off x="6803471" y="1447014"/>
            <a:ext cx="5141786" cy="5273826"/>
          </a:xfrm>
          <a:prstGeom prst="rect">
            <a:avLst/>
          </a:prstGeom>
        </p:spPr>
      </p:pic>
      <p:sp>
        <p:nvSpPr>
          <p:cNvPr id="12" name="TextBox 76"/>
          <p:cNvSpPr txBox="1"/>
          <p:nvPr/>
        </p:nvSpPr>
        <p:spPr>
          <a:xfrm>
            <a:off x="2270258" y="874346"/>
            <a:ext cx="2162630" cy="523220"/>
          </a:xfrm>
          <a:prstGeom prst="rect">
            <a:avLst/>
          </a:prstGeom>
          <a:noFill/>
        </p:spPr>
        <p:txBody>
          <a:bodyPr wrap="square" rtlCol="0">
            <a:spAutoFit/>
          </a:bodyPr>
          <a:lstStyle/>
          <a:p>
            <a:r>
              <a:rPr lang="en-US" altLang="zh-CN" sz="2800" b="1" dirty="0">
                <a:solidFill>
                  <a:srgbClr val="0274A8"/>
                </a:solidFill>
                <a:latin typeface="微软雅黑" panose="020B0503020204020204" pitchFamily="34" charset="-122"/>
                <a:ea typeface="微软雅黑" panose="020B0503020204020204" pitchFamily="34" charset="-122"/>
                <a:cs typeface="+mn-ea"/>
                <a:sym typeface="+mn-lt"/>
              </a:rPr>
              <a:t>Method 1</a:t>
            </a:r>
          </a:p>
        </p:txBody>
      </p:sp>
      <p:sp>
        <p:nvSpPr>
          <p:cNvPr id="13" name="TextBox 76"/>
          <p:cNvSpPr txBox="1"/>
          <p:nvPr/>
        </p:nvSpPr>
        <p:spPr>
          <a:xfrm>
            <a:off x="8564378" y="828626"/>
            <a:ext cx="2162630" cy="523220"/>
          </a:xfrm>
          <a:prstGeom prst="rect">
            <a:avLst/>
          </a:prstGeom>
          <a:noFill/>
        </p:spPr>
        <p:txBody>
          <a:bodyPr wrap="square" rtlCol="0">
            <a:spAutoFit/>
          </a:bodyPr>
          <a:lstStyle/>
          <a:p>
            <a:r>
              <a:rPr lang="en-US" altLang="zh-CN" sz="2800" b="1" dirty="0">
                <a:solidFill>
                  <a:srgbClr val="0274A8"/>
                </a:solidFill>
                <a:latin typeface="微软雅黑" panose="020B0503020204020204" pitchFamily="34" charset="-122"/>
                <a:ea typeface="微软雅黑" panose="020B0503020204020204" pitchFamily="34" charset="-122"/>
                <a:cs typeface="+mn-ea"/>
                <a:sym typeface="+mn-lt"/>
              </a:rPr>
              <a:t>Method 2</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70405"/>
            <a:ext cx="1468671" cy="775918"/>
          </a:xfrm>
          <a:prstGeom prst="rect">
            <a:avLst/>
          </a:prstGeom>
        </p:spPr>
        <p:txBody>
          <a:bodyPr wrap="none">
            <a:spAutoFit/>
          </a:bodyPr>
          <a:lstStyle/>
          <a:p>
            <a:pPr algn="ctr">
              <a:lnSpc>
                <a:spcPct val="130000"/>
              </a:lnSpc>
            </a:pPr>
            <a:r>
              <a:rPr lang="en-US" altLang="zh-CN" dirty="0">
                <a:solidFill>
                  <a:schemeClr val="bg2">
                    <a:lumMod val="25000"/>
                  </a:schemeClr>
                </a:solidFill>
                <a:cs typeface="+mn-ea"/>
                <a:sym typeface="+mn-lt"/>
              </a:rPr>
              <a:t>Retail </a:t>
            </a:r>
          </a:p>
          <a:p>
            <a:pPr algn="ctr">
              <a:lnSpc>
                <a:spcPct val="130000"/>
              </a:lnSpc>
            </a:pPr>
            <a:r>
              <a:rPr lang="en-US" altLang="zh-CN" dirty="0">
                <a:solidFill>
                  <a:schemeClr val="bg2">
                    <a:lumMod val="25000"/>
                  </a:schemeClr>
                </a:solidFill>
                <a:cs typeface="+mn-ea"/>
                <a:sym typeface="+mn-lt"/>
              </a:rPr>
              <a:t>AI machine</a:t>
            </a:r>
          </a:p>
        </p:txBody>
      </p:sp>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40" name="矩形 39"/>
          <p:cNvSpPr/>
          <p:nvPr/>
        </p:nvSpPr>
        <p:spPr>
          <a:xfrm>
            <a:off x="6423824" y="1021080"/>
            <a:ext cx="5204296" cy="646331"/>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picture</a:t>
            </a:r>
            <a:r>
              <a:rPr lang="en-US" altLang="zh-CN" dirty="0">
                <a:latin typeface="微软雅黑" panose="020B0503020204020204" pitchFamily="34" charset="-122"/>
                <a:ea typeface="微软雅黑" panose="020B0503020204020204" pitchFamily="34" charset="-122"/>
              </a:rPr>
              <a:t>: </a:t>
            </a:r>
            <a:r>
              <a:rPr lang="en-AU" altLang="zh-CN" dirty="0"/>
              <a:t>The result pixel matrix after preserving </a:t>
            </a:r>
            <a:r>
              <a:rPr lang="en-AU" altLang="zh-CN" dirty="0" err="1"/>
              <a:t>color</a:t>
            </a:r>
            <a:r>
              <a:rPr lang="en-AU" altLang="zh-CN" dirty="0"/>
              <a:t> style transfer</a:t>
            </a:r>
          </a:p>
        </p:txBody>
      </p:sp>
      <p:sp>
        <p:nvSpPr>
          <p:cNvPr id="41" name="文本框 6"/>
          <p:cNvSpPr txBox="1"/>
          <p:nvPr/>
        </p:nvSpPr>
        <p:spPr>
          <a:xfrm>
            <a:off x="625980" y="1951410"/>
            <a:ext cx="4829940" cy="3693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anose="05000000000000000000" pitchFamily="2" charset="2"/>
              <a:buChar char="Ø"/>
            </a:pPr>
            <a:r>
              <a:rPr lang="en-US" altLang="zh-CN" sz="2000" dirty="0">
                <a:solidFill>
                  <a:schemeClr val="bg2">
                    <a:lumMod val="25000"/>
                  </a:schemeClr>
                </a:solidFill>
                <a:latin typeface="+mj-ea"/>
                <a:ea typeface="+mj-ea"/>
                <a:cs typeface="+mn-ea"/>
                <a:sym typeface="+mn-lt"/>
              </a:rPr>
              <a:t>We implement this function inspired by </a:t>
            </a:r>
            <a:r>
              <a:rPr lang="en-US" altLang="zh-CN" sz="2000" dirty="0" err="1">
                <a:solidFill>
                  <a:schemeClr val="bg2">
                    <a:lumMod val="25000"/>
                  </a:schemeClr>
                </a:solidFill>
                <a:latin typeface="+mj-ea"/>
                <a:ea typeface="+mj-ea"/>
                <a:cs typeface="+mn-ea"/>
                <a:sym typeface="+mn-lt"/>
              </a:rPr>
              <a:t>Gatys</a:t>
            </a:r>
            <a:r>
              <a:rPr lang="en-US" altLang="zh-CN" sz="2000" dirty="0">
                <a:solidFill>
                  <a:schemeClr val="bg2">
                    <a:lumMod val="25000"/>
                  </a:schemeClr>
                </a:solidFill>
                <a:latin typeface="+mj-ea"/>
                <a:ea typeface="+mj-ea"/>
                <a:cs typeface="+mn-ea"/>
                <a:sym typeface="+mn-lt"/>
              </a:rPr>
              <a:t>, Leon A., et al [4].</a:t>
            </a:r>
          </a:p>
          <a:p>
            <a:pPr marL="285750" indent="-285750">
              <a:lnSpc>
                <a:spcPct val="130000"/>
              </a:lnSpc>
              <a:buFont typeface="Wingdings" panose="05000000000000000000" pitchFamily="2" charset="2"/>
              <a:buChar char="Ø"/>
            </a:pPr>
            <a:r>
              <a:rPr lang="en-US" altLang="zh-CN" sz="2000" dirty="0">
                <a:solidFill>
                  <a:schemeClr val="bg2">
                    <a:lumMod val="25000"/>
                  </a:schemeClr>
                </a:solidFill>
                <a:latin typeface="+mj-ea"/>
                <a:ea typeface="+mj-ea"/>
                <a:cs typeface="+mn-ea"/>
                <a:sym typeface="+mn-lt"/>
              </a:rPr>
              <a:t>They proposed a method that transfer style only in the luminance channel. </a:t>
            </a:r>
          </a:p>
          <a:p>
            <a:pPr marL="285750" indent="-285750">
              <a:lnSpc>
                <a:spcPct val="130000"/>
              </a:lnSpc>
              <a:buFont typeface="Wingdings" panose="05000000000000000000" pitchFamily="2" charset="2"/>
              <a:buChar char="Ø"/>
            </a:pPr>
            <a:r>
              <a:rPr lang="en-US" altLang="zh-CN" sz="2000" dirty="0">
                <a:solidFill>
                  <a:schemeClr val="bg2">
                    <a:lumMod val="25000"/>
                  </a:schemeClr>
                </a:solidFill>
                <a:latin typeface="+mj-ea"/>
                <a:ea typeface="+mj-ea"/>
                <a:cs typeface="+mn-ea"/>
                <a:sym typeface="+mn-lt"/>
              </a:rPr>
              <a:t>But the problem is the transfer of preserving color can only be implemented once. The result cannot be use in another style transfer.</a:t>
            </a:r>
          </a:p>
        </p:txBody>
      </p:sp>
      <p:sp>
        <p:nvSpPr>
          <p:cNvPr id="12" name="TextBox 76"/>
          <p:cNvSpPr txBox="1"/>
          <p:nvPr/>
        </p:nvSpPr>
        <p:spPr>
          <a:xfrm>
            <a:off x="3442242" y="291038"/>
            <a:ext cx="7689054"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Transfer color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pic>
        <p:nvPicPr>
          <p:cNvPr id="13" name="内容占位符 5">
            <a:extLst>
              <a:ext uri="{FF2B5EF4-FFF2-40B4-BE49-F238E27FC236}">
                <a16:creationId xmlns:a16="http://schemas.microsoft.com/office/drawing/2014/main" id="{1EB8698F-ABEA-1204-E577-393FC1079F71}"/>
              </a:ext>
            </a:extLst>
          </p:cNvPr>
          <p:cNvPicPr>
            <a:picLocks noChangeAspect="1"/>
          </p:cNvPicPr>
          <p:nvPr/>
        </p:nvPicPr>
        <p:blipFill>
          <a:blip r:embed="rId3"/>
          <a:stretch>
            <a:fillRect/>
          </a:stretch>
        </p:blipFill>
        <p:spPr>
          <a:xfrm>
            <a:off x="6228400" y="1739242"/>
            <a:ext cx="5445440" cy="4879681"/>
          </a:xfrm>
          <a:prstGeom prst="rect">
            <a:avLst/>
          </a:prstGeom>
        </p:spPr>
      </p:pic>
    </p:spTree>
    <p:extLst>
      <p:ext uri="{BB962C8B-B14F-4D97-AF65-F5344CB8AC3E}">
        <p14:creationId xmlns:p14="http://schemas.microsoft.com/office/powerpoint/2010/main" val="26064931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12" name="TextBox 76"/>
          <p:cNvSpPr txBox="1"/>
          <p:nvPr/>
        </p:nvSpPr>
        <p:spPr>
          <a:xfrm>
            <a:off x="3442242" y="291038"/>
            <a:ext cx="7689054"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After Transfer color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8" name="文本占位符 9">
            <a:extLst>
              <a:ext uri="{FF2B5EF4-FFF2-40B4-BE49-F238E27FC236}">
                <a16:creationId xmlns:a16="http://schemas.microsoft.com/office/drawing/2014/main" id="{6A87D1F0-3ED5-11A7-3826-DC5847BD9642}"/>
              </a:ext>
            </a:extLst>
          </p:cNvPr>
          <p:cNvSpPr txBox="1">
            <a:spLocks/>
          </p:cNvSpPr>
          <p:nvPr/>
        </p:nvSpPr>
        <p:spPr>
          <a:xfrm>
            <a:off x="839788" y="1681163"/>
            <a:ext cx="5157787"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The result image</a:t>
            </a:r>
            <a:endParaRPr lang="en-AU" dirty="0"/>
          </a:p>
        </p:txBody>
      </p:sp>
      <p:pic>
        <p:nvPicPr>
          <p:cNvPr id="9" name="内容占位符 5">
            <a:extLst>
              <a:ext uri="{FF2B5EF4-FFF2-40B4-BE49-F238E27FC236}">
                <a16:creationId xmlns:a16="http://schemas.microsoft.com/office/drawing/2014/main" id="{45103024-095A-E0C6-6105-FE8B2693B40F}"/>
              </a:ext>
            </a:extLst>
          </p:cNvPr>
          <p:cNvPicPr>
            <a:picLocks noChangeAspect="1"/>
          </p:cNvPicPr>
          <p:nvPr/>
        </p:nvPicPr>
        <p:blipFill>
          <a:blip r:embed="rId3"/>
          <a:stretch>
            <a:fillRect/>
          </a:stretch>
        </p:blipFill>
        <p:spPr>
          <a:xfrm>
            <a:off x="839788" y="2728476"/>
            <a:ext cx="5157787" cy="3237786"/>
          </a:xfrm>
          <a:prstGeom prst="rect">
            <a:avLst/>
          </a:prstGeom>
        </p:spPr>
      </p:pic>
      <p:sp>
        <p:nvSpPr>
          <p:cNvPr id="10" name="文本占位符 10">
            <a:extLst>
              <a:ext uri="{FF2B5EF4-FFF2-40B4-BE49-F238E27FC236}">
                <a16:creationId xmlns:a16="http://schemas.microsoft.com/office/drawing/2014/main" id="{A7D56263-1BFA-43A5-6754-8EE154BF0EE2}"/>
              </a:ext>
            </a:extLst>
          </p:cNvPr>
          <p:cNvSpPr txBox="1">
            <a:spLocks/>
          </p:cNvSpPr>
          <p:nvPr/>
        </p:nvSpPr>
        <p:spPr>
          <a:xfrm>
            <a:off x="6172200" y="1681163"/>
            <a:ext cx="5183188"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Image after normalization</a:t>
            </a:r>
          </a:p>
        </p:txBody>
      </p:sp>
      <p:pic>
        <p:nvPicPr>
          <p:cNvPr id="11" name="内容占位符 16">
            <a:extLst>
              <a:ext uri="{FF2B5EF4-FFF2-40B4-BE49-F238E27FC236}">
                <a16:creationId xmlns:a16="http://schemas.microsoft.com/office/drawing/2014/main" id="{9603E285-18C4-484F-1BE1-B567AE26F58D}"/>
              </a:ext>
            </a:extLst>
          </p:cNvPr>
          <p:cNvPicPr>
            <a:picLocks noChangeAspect="1"/>
          </p:cNvPicPr>
          <p:nvPr/>
        </p:nvPicPr>
        <p:blipFill>
          <a:blip r:embed="rId4"/>
          <a:stretch>
            <a:fillRect/>
          </a:stretch>
        </p:blipFill>
        <p:spPr>
          <a:xfrm>
            <a:off x="6172200" y="2723309"/>
            <a:ext cx="5183188" cy="3259234"/>
          </a:xfrm>
          <a:prstGeom prst="rect">
            <a:avLst/>
          </a:prstGeom>
        </p:spPr>
      </p:pic>
    </p:spTree>
    <p:extLst>
      <p:ext uri="{BB962C8B-B14F-4D97-AF65-F5344CB8AC3E}">
        <p14:creationId xmlns:p14="http://schemas.microsoft.com/office/powerpoint/2010/main" val="7254678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12" name="TextBox 76"/>
          <p:cNvSpPr txBox="1"/>
          <p:nvPr/>
        </p:nvSpPr>
        <p:spPr>
          <a:xfrm>
            <a:off x="3442242" y="291038"/>
            <a:ext cx="7689054"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After Transfer color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8" name="文本占位符 9">
            <a:extLst>
              <a:ext uri="{FF2B5EF4-FFF2-40B4-BE49-F238E27FC236}">
                <a16:creationId xmlns:a16="http://schemas.microsoft.com/office/drawing/2014/main" id="{6A87D1F0-3ED5-11A7-3826-DC5847BD9642}"/>
              </a:ext>
            </a:extLst>
          </p:cNvPr>
          <p:cNvSpPr txBox="1">
            <a:spLocks/>
          </p:cNvSpPr>
          <p:nvPr/>
        </p:nvSpPr>
        <p:spPr>
          <a:xfrm>
            <a:off x="839788" y="1681163"/>
            <a:ext cx="5157787"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Images after normalization</a:t>
            </a:r>
            <a:endParaRPr lang="en-AU" dirty="0"/>
          </a:p>
        </p:txBody>
      </p:sp>
      <p:sp>
        <p:nvSpPr>
          <p:cNvPr id="9" name="文本占位符 10">
            <a:extLst>
              <a:ext uri="{FF2B5EF4-FFF2-40B4-BE49-F238E27FC236}">
                <a16:creationId xmlns:a16="http://schemas.microsoft.com/office/drawing/2014/main" id="{A7D56263-1BFA-43A5-6754-8EE154BF0EE2}"/>
              </a:ext>
            </a:extLst>
          </p:cNvPr>
          <p:cNvSpPr txBox="1">
            <a:spLocks/>
          </p:cNvSpPr>
          <p:nvPr/>
        </p:nvSpPr>
        <p:spPr>
          <a:xfrm>
            <a:off x="6172200" y="1681163"/>
            <a:ext cx="5183188" cy="82391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Images after Contrast Stretching</a:t>
            </a:r>
            <a:endParaRPr lang="en-AU" dirty="0"/>
          </a:p>
        </p:txBody>
      </p:sp>
      <p:pic>
        <p:nvPicPr>
          <p:cNvPr id="10" name="内容占位符 4">
            <a:extLst>
              <a:ext uri="{FF2B5EF4-FFF2-40B4-BE49-F238E27FC236}">
                <a16:creationId xmlns:a16="http://schemas.microsoft.com/office/drawing/2014/main" id="{BC0F34F7-C288-1419-7B59-39D0ECDC8A68}"/>
              </a:ext>
            </a:extLst>
          </p:cNvPr>
          <p:cNvPicPr>
            <a:picLocks noChangeAspect="1"/>
          </p:cNvPicPr>
          <p:nvPr/>
        </p:nvPicPr>
        <p:blipFill>
          <a:blip r:embed="rId3"/>
          <a:stretch>
            <a:fillRect/>
          </a:stretch>
        </p:blipFill>
        <p:spPr>
          <a:xfrm>
            <a:off x="6172200" y="2718674"/>
            <a:ext cx="5183188" cy="3257390"/>
          </a:xfrm>
          <a:prstGeom prst="rect">
            <a:avLst/>
          </a:prstGeom>
        </p:spPr>
      </p:pic>
      <p:pic>
        <p:nvPicPr>
          <p:cNvPr id="11" name="内容占位符 16">
            <a:extLst>
              <a:ext uri="{FF2B5EF4-FFF2-40B4-BE49-F238E27FC236}">
                <a16:creationId xmlns:a16="http://schemas.microsoft.com/office/drawing/2014/main" id="{0B339F03-5939-3F6B-96A8-AAA56C6DEFBE}"/>
              </a:ext>
            </a:extLst>
          </p:cNvPr>
          <p:cNvPicPr>
            <a:picLocks noChangeAspect="1"/>
          </p:cNvPicPr>
          <p:nvPr/>
        </p:nvPicPr>
        <p:blipFill>
          <a:blip r:embed="rId4"/>
          <a:stretch>
            <a:fillRect/>
          </a:stretch>
        </p:blipFill>
        <p:spPr>
          <a:xfrm>
            <a:off x="839788" y="2725738"/>
            <a:ext cx="5157787" cy="3243262"/>
          </a:xfrm>
          <a:prstGeom prst="rect">
            <a:avLst/>
          </a:prstGeom>
        </p:spPr>
      </p:pic>
    </p:spTree>
    <p:extLst>
      <p:ext uri="{BB962C8B-B14F-4D97-AF65-F5344CB8AC3E}">
        <p14:creationId xmlns:p14="http://schemas.microsoft.com/office/powerpoint/2010/main" val="21781351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42" name="文本框 21"/>
          <p:cNvSpPr txBox="1"/>
          <p:nvPr/>
        </p:nvSpPr>
        <p:spPr>
          <a:xfrm>
            <a:off x="64007" y="6545607"/>
            <a:ext cx="11508867"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 https://www.researchgate.net/figure/llustration-of-the-network-architecture-of-VGG-19-model-conv-means-convolution-FC-means_fig2_325137356</a:t>
            </a:r>
            <a:endParaRPr lang="zh-CN" altLang="en-US" sz="1100" dirty="0">
              <a:cs typeface="+mn-ea"/>
              <a:sym typeface="+mn-lt"/>
            </a:endParaRPr>
          </a:p>
        </p:txBody>
      </p:sp>
      <p:sp>
        <p:nvSpPr>
          <p:cNvPr id="12" name="TextBox 76"/>
          <p:cNvSpPr txBox="1"/>
          <p:nvPr/>
        </p:nvSpPr>
        <p:spPr>
          <a:xfrm>
            <a:off x="3442242" y="291038"/>
            <a:ext cx="7689054"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Different layer as content layer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pic>
        <p:nvPicPr>
          <p:cNvPr id="8" name="Picture 2" descr="Illustration of the network architecture of VGG-19 model: conv means... |  Download Scientific Diagram">
            <a:extLst>
              <a:ext uri="{FF2B5EF4-FFF2-40B4-BE49-F238E27FC236}">
                <a16:creationId xmlns:a16="http://schemas.microsoft.com/office/drawing/2014/main" id="{CFB00348-2E7A-D1AF-66B9-CFED434C1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235" y="1477328"/>
            <a:ext cx="7849529" cy="450039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F36E460-E592-F435-BDE6-61C2CE97A55B}"/>
              </a:ext>
            </a:extLst>
          </p:cNvPr>
          <p:cNvSpPr txBox="1"/>
          <p:nvPr/>
        </p:nvSpPr>
        <p:spPr>
          <a:xfrm>
            <a:off x="365899" y="3496693"/>
            <a:ext cx="1382751" cy="461665"/>
          </a:xfrm>
          <a:prstGeom prst="rect">
            <a:avLst/>
          </a:prstGeom>
          <a:noFill/>
        </p:spPr>
        <p:txBody>
          <a:bodyPr wrap="square" rtlCol="0">
            <a:spAutoFit/>
          </a:bodyPr>
          <a:lstStyle/>
          <a:p>
            <a:r>
              <a:rPr lang="en-AU" sz="2400" b="1" dirty="0"/>
              <a:t>VGG19</a:t>
            </a:r>
          </a:p>
        </p:txBody>
      </p:sp>
      <p:sp>
        <p:nvSpPr>
          <p:cNvPr id="10" name="矩形 9">
            <a:extLst>
              <a:ext uri="{FF2B5EF4-FFF2-40B4-BE49-F238E27FC236}">
                <a16:creationId xmlns:a16="http://schemas.microsoft.com/office/drawing/2014/main" id="{ABA487E9-E7DB-F040-781A-5EB8B84E5932}"/>
              </a:ext>
            </a:extLst>
          </p:cNvPr>
          <p:cNvSpPr/>
          <p:nvPr/>
        </p:nvSpPr>
        <p:spPr>
          <a:xfrm>
            <a:off x="2263698" y="5157000"/>
            <a:ext cx="909288" cy="36799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1" name="矩形 10">
            <a:extLst>
              <a:ext uri="{FF2B5EF4-FFF2-40B4-BE49-F238E27FC236}">
                <a16:creationId xmlns:a16="http://schemas.microsoft.com/office/drawing/2014/main" id="{5475A497-BA91-4B80-62B3-21FF71739EBD}"/>
              </a:ext>
            </a:extLst>
          </p:cNvPr>
          <p:cNvSpPr/>
          <p:nvPr/>
        </p:nvSpPr>
        <p:spPr>
          <a:xfrm>
            <a:off x="3504270" y="5157000"/>
            <a:ext cx="909288" cy="36799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3" name="矩形 12">
            <a:extLst>
              <a:ext uri="{FF2B5EF4-FFF2-40B4-BE49-F238E27FC236}">
                <a16:creationId xmlns:a16="http://schemas.microsoft.com/office/drawing/2014/main" id="{A76F19A2-1B17-42BD-37E5-CAF2E988DDE3}"/>
              </a:ext>
            </a:extLst>
          </p:cNvPr>
          <p:cNvSpPr/>
          <p:nvPr/>
        </p:nvSpPr>
        <p:spPr>
          <a:xfrm>
            <a:off x="4625432" y="4789010"/>
            <a:ext cx="909288" cy="36799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4" name="矩形 13">
            <a:extLst>
              <a:ext uri="{FF2B5EF4-FFF2-40B4-BE49-F238E27FC236}">
                <a16:creationId xmlns:a16="http://schemas.microsoft.com/office/drawing/2014/main" id="{D8EF3744-297E-75C0-FAD1-C00391824D7E}"/>
              </a:ext>
            </a:extLst>
          </p:cNvPr>
          <p:cNvSpPr/>
          <p:nvPr/>
        </p:nvSpPr>
        <p:spPr>
          <a:xfrm>
            <a:off x="5887378" y="4789010"/>
            <a:ext cx="909288" cy="36799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5" name="矩形 14">
            <a:extLst>
              <a:ext uri="{FF2B5EF4-FFF2-40B4-BE49-F238E27FC236}">
                <a16:creationId xmlns:a16="http://schemas.microsoft.com/office/drawing/2014/main" id="{B2B432C4-6973-F3E7-F22E-29827E60F722}"/>
              </a:ext>
            </a:extLst>
          </p:cNvPr>
          <p:cNvSpPr/>
          <p:nvPr/>
        </p:nvSpPr>
        <p:spPr>
          <a:xfrm>
            <a:off x="7382108" y="4789010"/>
            <a:ext cx="909288" cy="36799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01594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42" name="文本框 21"/>
          <p:cNvSpPr txBox="1"/>
          <p:nvPr/>
        </p:nvSpPr>
        <p:spPr>
          <a:xfrm>
            <a:off x="0" y="6304476"/>
            <a:ext cx="11772900" cy="5100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 </a:t>
            </a:r>
            <a:r>
              <a:rPr lang="en-US" altLang="zh-CN" sz="1100" dirty="0">
                <a:cs typeface="+mn-ea"/>
                <a:sym typeface="+mn-lt"/>
                <a:hlinkClick r:id="rId3"/>
              </a:rPr>
              <a:t>https://www.researchgate.net/figure/llustration-of-the-network-architecture-of-VGG-19-model-conv-means-convolution-FC-means_fig2_325137356</a:t>
            </a:r>
            <a:endParaRPr lang="en-US" altLang="zh-CN" sz="1100" dirty="0">
              <a:cs typeface="+mn-ea"/>
              <a:sym typeface="+mn-lt"/>
            </a:endParaRPr>
          </a:p>
          <a:p>
            <a:pPr>
              <a:lnSpc>
                <a:spcPct val="130000"/>
              </a:lnSpc>
            </a:pPr>
            <a:r>
              <a:rPr lang="en-AU" altLang="zh-CN" sz="1100" dirty="0">
                <a:cs typeface="+mn-ea"/>
                <a:sym typeface="+mn-lt"/>
                <a:hlinkClick r:id="rId4"/>
              </a:rPr>
              <a:t>https://towardsdatascience.com/extract-features-visualize-filters-and-feature-maps-in-vgg16-and-vgg19-cnn-models-d2da6333edd0</a:t>
            </a:r>
            <a:r>
              <a:rPr lang="en-AU" altLang="zh-CN" sz="1100" dirty="0">
                <a:cs typeface="+mn-ea"/>
                <a:sym typeface="+mn-lt"/>
              </a:rPr>
              <a:t> </a:t>
            </a:r>
            <a:endParaRPr lang="zh-CN" altLang="en-US" sz="1100" dirty="0">
              <a:cs typeface="+mn-ea"/>
              <a:sym typeface="+mn-lt"/>
            </a:endParaRPr>
          </a:p>
        </p:txBody>
      </p:sp>
      <p:sp>
        <p:nvSpPr>
          <p:cNvPr id="12" name="TextBox 76"/>
          <p:cNvSpPr txBox="1"/>
          <p:nvPr/>
        </p:nvSpPr>
        <p:spPr>
          <a:xfrm>
            <a:off x="3429000" y="853772"/>
            <a:ext cx="7689054" cy="523220"/>
          </a:xfrm>
          <a:prstGeom prst="rect">
            <a:avLst/>
          </a:prstGeom>
          <a:noFill/>
        </p:spPr>
        <p:txBody>
          <a:bodyPr wrap="square" rtlCol="0">
            <a:spAutoFit/>
          </a:bodyPr>
          <a:lstStyle/>
          <a:p>
            <a:r>
              <a:rPr lang="en-AU" altLang="zh-CN" sz="2800" dirty="0"/>
              <a:t>Different network</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pic>
        <p:nvPicPr>
          <p:cNvPr id="16" name="Picture 4">
            <a:extLst>
              <a:ext uri="{FF2B5EF4-FFF2-40B4-BE49-F238E27FC236}">
                <a16:creationId xmlns:a16="http://schemas.microsoft.com/office/drawing/2014/main" id="{595464F4-C84B-4BD5-2149-AC6F25C93F3A}"/>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838200" y="2649776"/>
            <a:ext cx="5181600" cy="27030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llustration of the network architecture of VGG-19 model: conv means... |  Download Scientific Diagram">
            <a:extLst>
              <a:ext uri="{FF2B5EF4-FFF2-40B4-BE49-F238E27FC236}">
                <a16:creationId xmlns:a16="http://schemas.microsoft.com/office/drawing/2014/main" id="{38A1B865-DAAF-EF3E-534D-E880D2A4F240}"/>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6172200" y="2515902"/>
            <a:ext cx="5181600" cy="297078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24B0811-BAC6-D458-286B-E2BC7575EB05}"/>
              </a:ext>
            </a:extLst>
          </p:cNvPr>
          <p:cNvSpPr/>
          <p:nvPr/>
        </p:nvSpPr>
        <p:spPr>
          <a:xfrm>
            <a:off x="1792037" y="1690218"/>
            <a:ext cx="2645276" cy="646331"/>
          </a:xfrm>
          <a:prstGeom prst="rect">
            <a:avLst/>
          </a:prstGeom>
          <a:noFill/>
        </p:spPr>
        <p:txBody>
          <a:bodyPr wrap="square" lIns="91440" tIns="45720" rIns="91440" bIns="45720">
            <a:spAutoFit/>
          </a:bodyPr>
          <a:lstStyle/>
          <a:p>
            <a:pPr algn="ctr"/>
            <a:r>
              <a:rPr lang="en-AU" altLang="zh-CN" sz="36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VGG16</a:t>
            </a:r>
            <a:endParaRPr lang="zh-CN" altLang="en-US" sz="36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
        <p:nvSpPr>
          <p:cNvPr id="19" name="矩形 18">
            <a:extLst>
              <a:ext uri="{FF2B5EF4-FFF2-40B4-BE49-F238E27FC236}">
                <a16:creationId xmlns:a16="http://schemas.microsoft.com/office/drawing/2014/main" id="{4B3E9602-1D33-34BD-5866-038A8C4230BC}"/>
              </a:ext>
            </a:extLst>
          </p:cNvPr>
          <p:cNvSpPr/>
          <p:nvPr/>
        </p:nvSpPr>
        <p:spPr>
          <a:xfrm>
            <a:off x="7154612" y="1690217"/>
            <a:ext cx="2645276" cy="646331"/>
          </a:xfrm>
          <a:prstGeom prst="rect">
            <a:avLst/>
          </a:prstGeom>
          <a:noFill/>
        </p:spPr>
        <p:txBody>
          <a:bodyPr wrap="square" lIns="91440" tIns="45720" rIns="91440" bIns="45720">
            <a:spAutoFit/>
          </a:bodyPr>
          <a:lstStyle/>
          <a:p>
            <a:pPr algn="ctr"/>
            <a:r>
              <a:rPr lang="en-AU" altLang="zh-CN" sz="36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VGG19</a:t>
            </a:r>
            <a:endParaRPr lang="zh-CN" altLang="en-US" sz="36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Tree>
    <p:extLst>
      <p:ext uri="{BB962C8B-B14F-4D97-AF65-F5344CB8AC3E}">
        <p14:creationId xmlns:p14="http://schemas.microsoft.com/office/powerpoint/2010/main" val="229426890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65156"/>
          </a:xfrm>
          <a:prstGeom prst="rect">
            <a:avLst/>
          </a:prstGeom>
        </p:spPr>
      </p:pic>
      <p:sp>
        <p:nvSpPr>
          <p:cNvPr id="4"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737346" y="1295399"/>
            <a:ext cx="3376855" cy="2267018"/>
            <a:chOff x="1737346" y="1866899"/>
            <a:chExt cx="3376855" cy="2267018"/>
          </a:xfrm>
        </p:grpSpPr>
        <p:sp>
          <p:nvSpPr>
            <p:cNvPr id="6" name="等腰三角形 5"/>
            <p:cNvSpPr/>
            <p:nvPr/>
          </p:nvSpPr>
          <p:spPr>
            <a:xfrm rot="10800000">
              <a:off x="1737346" y="1866899"/>
              <a:ext cx="3014905" cy="2201027"/>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2099296" y="2024105"/>
              <a:ext cx="3014905" cy="2109812"/>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3003057" y="1618650"/>
            <a:ext cx="1207382" cy="1200329"/>
          </a:xfrm>
          <a:prstGeom prst="rect">
            <a:avLst/>
          </a:prstGeom>
          <a:noFill/>
        </p:spPr>
        <p:txBody>
          <a:bodyPr wrap="none" rtlCol="0">
            <a:spAutoFit/>
          </a:bodyPr>
          <a:lstStyle/>
          <a:p>
            <a:r>
              <a:rPr lang="en-US" altLang="zh-CN" sz="7200" dirty="0">
                <a:solidFill>
                  <a:schemeClr val="bg1"/>
                </a:solidFill>
              </a:rPr>
              <a:t>04</a:t>
            </a:r>
            <a:endParaRPr lang="zh-CN" altLang="en-US" sz="7200" dirty="0">
              <a:solidFill>
                <a:schemeClr val="bg1"/>
              </a:solidFill>
            </a:endParaRPr>
          </a:p>
        </p:txBody>
      </p:sp>
      <p:sp>
        <p:nvSpPr>
          <p:cNvPr id="12" name="等腰三角形 11"/>
          <p:cNvSpPr/>
          <p:nvPr/>
        </p:nvSpPr>
        <p:spPr>
          <a:xfrm rot="5400000">
            <a:off x="4003418" y="4901920"/>
            <a:ext cx="881086" cy="616579"/>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3499384">
            <a:off x="3332345" y="5063855"/>
            <a:ext cx="548805" cy="651439"/>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096000" y="4338220"/>
            <a:ext cx="4164923" cy="461665"/>
          </a:xfrm>
          <a:prstGeom prst="rect">
            <a:avLst/>
          </a:prstGeom>
        </p:spPr>
        <p:txBody>
          <a:bodyPr wrap="none">
            <a:spAutoFit/>
          </a:bodyPr>
          <a:lstStyle/>
          <a:p>
            <a:pPr>
              <a:spcBef>
                <a:spcPct val="0"/>
              </a:spcBef>
            </a:pPr>
            <a:r>
              <a:rPr lang="en-US" altLang="zh-CN" sz="2400" dirty="0">
                <a:solidFill>
                  <a:schemeClr val="bg2">
                    <a:lumMod val="25000"/>
                  </a:schemeClr>
                </a:solidFill>
                <a:cs typeface="+mn-ea"/>
                <a:sym typeface="+mn-lt"/>
              </a:rPr>
              <a:t>Optimization results Display</a:t>
            </a:r>
          </a:p>
        </p:txBody>
      </p:sp>
      <p:sp>
        <p:nvSpPr>
          <p:cNvPr id="16" name="TextBox 76"/>
          <p:cNvSpPr txBox="1"/>
          <p:nvPr/>
        </p:nvSpPr>
        <p:spPr>
          <a:xfrm>
            <a:off x="6096000" y="3691889"/>
            <a:ext cx="4905375" cy="646331"/>
          </a:xfrm>
          <a:prstGeom prst="rect">
            <a:avLst/>
          </a:prstGeom>
          <a:noFill/>
        </p:spPr>
        <p:txBody>
          <a:bodyPr wrap="square" rtlCol="0">
            <a:spAutoFit/>
          </a:bodyPr>
          <a:lstStyle/>
          <a:p>
            <a:r>
              <a:rPr lang="en-US" altLang="zh-CN" sz="3600" dirty="0">
                <a:solidFill>
                  <a:srgbClr val="FFC000"/>
                </a:solidFill>
                <a:cs typeface="+mn-ea"/>
                <a:sym typeface="+mn-lt"/>
              </a:rPr>
              <a:t>Achievement</a:t>
            </a:r>
          </a:p>
        </p:txBody>
      </p:sp>
    </p:spTree>
    <p:extLst>
      <p:ext uri="{BB962C8B-B14F-4D97-AF65-F5344CB8AC3E}">
        <p14:creationId xmlns:p14="http://schemas.microsoft.com/office/powerpoint/2010/main" val="425717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8234746" cy="6858000"/>
          </a:xfrm>
          <a:prstGeom prst="rect">
            <a:avLst/>
          </a:prstGeom>
        </p:spPr>
      </p:pic>
      <p:sp>
        <p:nvSpPr>
          <p:cNvPr id="5" name="梯形 4"/>
          <p:cNvSpPr/>
          <p:nvPr/>
        </p:nvSpPr>
        <p:spPr>
          <a:xfrm flipV="1">
            <a:off x="3596797" y="-133350"/>
            <a:ext cx="9782806" cy="6991350"/>
          </a:xfrm>
          <a:custGeom>
            <a:avLst/>
            <a:gdLst>
              <a:gd name="connsiteX0" fmla="*/ 0 w 14512413"/>
              <a:gd name="connsiteY0" fmla="*/ 6858000 h 6858000"/>
              <a:gd name="connsiteX1" fmla="*/ 3779307 w 14512413"/>
              <a:gd name="connsiteY1" fmla="*/ 0 h 6858000"/>
              <a:gd name="connsiteX2" fmla="*/ 107331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8187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775163 w 14512413"/>
              <a:gd name="connsiteY2" fmla="*/ 0 h 6858000"/>
              <a:gd name="connsiteX3" fmla="*/ 14512413 w 14512413"/>
              <a:gd name="connsiteY3" fmla="*/ 6858000 h 6858000"/>
              <a:gd name="connsiteX4" fmla="*/ 0 w 14512413"/>
              <a:gd name="connsiteY4" fmla="*/ 6858000 h 6858000"/>
              <a:gd name="connsiteX0" fmla="*/ 0 w 9775163"/>
              <a:gd name="connsiteY0" fmla="*/ 6858000 h 6858000"/>
              <a:gd name="connsiteX1" fmla="*/ 3779307 w 9775163"/>
              <a:gd name="connsiteY1" fmla="*/ 0 h 6858000"/>
              <a:gd name="connsiteX2" fmla="*/ 9775163 w 9775163"/>
              <a:gd name="connsiteY2" fmla="*/ 0 h 6858000"/>
              <a:gd name="connsiteX3" fmla="*/ 9733936 w 9775163"/>
              <a:gd name="connsiteY3" fmla="*/ 6828504 h 6858000"/>
              <a:gd name="connsiteX4" fmla="*/ 0 w 977516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163" h="6858000">
                <a:moveTo>
                  <a:pt x="0" y="6858000"/>
                </a:moveTo>
                <a:lnTo>
                  <a:pt x="3779307" y="0"/>
                </a:lnTo>
                <a:lnTo>
                  <a:pt x="9775163" y="0"/>
                </a:lnTo>
                <a:lnTo>
                  <a:pt x="9733936" y="6828504"/>
                </a:lnTo>
                <a:lnTo>
                  <a:pt x="0" y="685800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6" name="组合 45"/>
          <p:cNvGrpSpPr/>
          <p:nvPr/>
        </p:nvGrpSpPr>
        <p:grpSpPr>
          <a:xfrm>
            <a:off x="655331" y="1113040"/>
            <a:ext cx="3648269" cy="3476571"/>
            <a:chOff x="655331" y="580606"/>
            <a:chExt cx="3648269" cy="3476571"/>
          </a:xfrm>
        </p:grpSpPr>
        <p:sp>
          <p:nvSpPr>
            <p:cNvPr id="6" name="等腰三角形 5"/>
            <p:cNvSpPr/>
            <p:nvPr/>
          </p:nvSpPr>
          <p:spPr>
            <a:xfrm rot="2981571">
              <a:off x="937247" y="298690"/>
              <a:ext cx="3014905" cy="3578737"/>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2707795">
              <a:off x="1741241" y="1494819"/>
              <a:ext cx="3014905" cy="2109812"/>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p:cNvSpPr txBox="1"/>
          <p:nvPr/>
        </p:nvSpPr>
        <p:spPr>
          <a:xfrm>
            <a:off x="847877" y="3067967"/>
            <a:ext cx="3031599" cy="769441"/>
          </a:xfrm>
          <a:prstGeom prst="rect">
            <a:avLst/>
          </a:prstGeom>
          <a:noFill/>
        </p:spPr>
        <p:txBody>
          <a:bodyPr wrap="none" rtlCol="0">
            <a:spAutoFit/>
          </a:bodyPr>
          <a:lstStyle/>
          <a:p>
            <a:r>
              <a:rPr lang="en-US" altLang="zh-CN" sz="4400" b="1" dirty="0">
                <a:solidFill>
                  <a:schemeClr val="bg1"/>
                </a:solidFill>
              </a:rPr>
              <a:t>CONTENTS</a:t>
            </a:r>
          </a:p>
        </p:txBody>
      </p:sp>
      <p:cxnSp>
        <p:nvCxnSpPr>
          <p:cNvPr id="10" name="直接连接符 9"/>
          <p:cNvCxnSpPr>
            <a:cxnSpLocks/>
          </p:cNvCxnSpPr>
          <p:nvPr/>
        </p:nvCxnSpPr>
        <p:spPr>
          <a:xfrm>
            <a:off x="1047904" y="3866690"/>
            <a:ext cx="26860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767479" y="211230"/>
            <a:ext cx="883407" cy="881086"/>
            <a:chOff x="7460039" y="1375766"/>
            <a:chExt cx="1428337" cy="1424584"/>
          </a:xfrm>
        </p:grpSpPr>
        <p:sp>
          <p:nvSpPr>
            <p:cNvPr id="15" name="等腰三角形 14"/>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等腰三角形 13"/>
            <p:cNvSpPr/>
            <p:nvPr/>
          </p:nvSpPr>
          <p:spPr>
            <a:xfrm rot="3499384">
              <a:off x="7543011" y="1561418"/>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a:off x="5563602" y="1582437"/>
            <a:ext cx="883407" cy="881086"/>
            <a:chOff x="7460039" y="1375766"/>
            <a:chExt cx="1428337" cy="1424584"/>
          </a:xfrm>
        </p:grpSpPr>
        <p:sp>
          <p:nvSpPr>
            <p:cNvPr id="28" name="等腰三角形 27"/>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rot="3499384">
              <a:off x="7543011" y="1561418"/>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6330630" y="2959185"/>
            <a:ext cx="883407" cy="881086"/>
            <a:chOff x="7460039" y="1375766"/>
            <a:chExt cx="1428337" cy="1424584"/>
          </a:xfrm>
        </p:grpSpPr>
        <p:sp>
          <p:nvSpPr>
            <p:cNvPr id="31" name="等腰三角形 30"/>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31"/>
            <p:cNvSpPr/>
            <p:nvPr/>
          </p:nvSpPr>
          <p:spPr>
            <a:xfrm rot="3499384">
              <a:off x="7543011" y="1561418"/>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3" name="组合 32"/>
          <p:cNvGrpSpPr/>
          <p:nvPr/>
        </p:nvGrpSpPr>
        <p:grpSpPr>
          <a:xfrm>
            <a:off x="7092118" y="4300837"/>
            <a:ext cx="883407" cy="881086"/>
            <a:chOff x="7460039" y="1375766"/>
            <a:chExt cx="1428337" cy="1424584"/>
          </a:xfrm>
        </p:grpSpPr>
        <p:sp>
          <p:nvSpPr>
            <p:cNvPr id="34" name="等腰三角形 33"/>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等腰三角形 34"/>
            <p:cNvSpPr/>
            <p:nvPr/>
          </p:nvSpPr>
          <p:spPr>
            <a:xfrm rot="3499384">
              <a:off x="7543011" y="1561418"/>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矩形 37"/>
          <p:cNvSpPr/>
          <p:nvPr/>
        </p:nvSpPr>
        <p:spPr>
          <a:xfrm>
            <a:off x="5747290" y="673858"/>
            <a:ext cx="4070345" cy="338554"/>
          </a:xfrm>
          <a:prstGeom prst="rect">
            <a:avLst/>
          </a:prstGeom>
        </p:spPr>
        <p:txBody>
          <a:bodyPr wrap="none">
            <a:spAutoFit/>
          </a:bodyPr>
          <a:lstStyle/>
          <a:p>
            <a:pPr>
              <a:spcBef>
                <a:spcPct val="0"/>
              </a:spcBef>
            </a:pPr>
            <a:r>
              <a:rPr lang="en-US" altLang="zh-CN" sz="1600" dirty="0">
                <a:solidFill>
                  <a:schemeClr val="bg2">
                    <a:lumMod val="25000"/>
                  </a:schemeClr>
                </a:solidFill>
                <a:cs typeface="+mn-ea"/>
                <a:sym typeface="+mn-lt"/>
              </a:rPr>
              <a:t>The Background of Neural Style Transfer</a:t>
            </a:r>
          </a:p>
        </p:txBody>
      </p:sp>
      <p:sp>
        <p:nvSpPr>
          <p:cNvPr id="39" name="TextBox 76"/>
          <p:cNvSpPr txBox="1"/>
          <p:nvPr/>
        </p:nvSpPr>
        <p:spPr>
          <a:xfrm>
            <a:off x="5747289" y="211230"/>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sp>
        <p:nvSpPr>
          <p:cNvPr id="40" name="矩形 39"/>
          <p:cNvSpPr/>
          <p:nvPr/>
        </p:nvSpPr>
        <p:spPr>
          <a:xfrm>
            <a:off x="6447011" y="2063052"/>
            <a:ext cx="4035079" cy="338554"/>
          </a:xfrm>
          <a:prstGeom prst="rect">
            <a:avLst/>
          </a:prstGeom>
        </p:spPr>
        <p:txBody>
          <a:bodyPr wrap="none">
            <a:spAutoFit/>
          </a:bodyPr>
          <a:lstStyle/>
          <a:p>
            <a:pPr>
              <a:spcBef>
                <a:spcPct val="0"/>
              </a:spcBef>
            </a:pPr>
            <a:r>
              <a:rPr lang="en-US" altLang="zh-CN" sz="1600" dirty="0">
                <a:solidFill>
                  <a:schemeClr val="bg2">
                    <a:lumMod val="25000"/>
                  </a:schemeClr>
                </a:solidFill>
                <a:cs typeface="+mn-ea"/>
                <a:sym typeface="+mn-lt"/>
              </a:rPr>
              <a:t>Three factors limitations - cause - effect</a:t>
            </a:r>
          </a:p>
        </p:txBody>
      </p:sp>
      <p:sp>
        <p:nvSpPr>
          <p:cNvPr id="41" name="TextBox 76"/>
          <p:cNvSpPr txBox="1"/>
          <p:nvPr/>
        </p:nvSpPr>
        <p:spPr>
          <a:xfrm>
            <a:off x="6447010" y="1600424"/>
            <a:ext cx="3773487" cy="523220"/>
          </a:xfrm>
          <a:prstGeom prst="rect">
            <a:avLst/>
          </a:prstGeom>
          <a:noFill/>
        </p:spPr>
        <p:txBody>
          <a:bodyPr wrap="square" rtlCol="0">
            <a:spAutoFit/>
          </a:bodyPr>
          <a:lstStyle/>
          <a:p>
            <a:r>
              <a:rPr lang="en-US" altLang="zh-CN" sz="2800" dirty="0">
                <a:solidFill>
                  <a:srgbClr val="0274A8"/>
                </a:solidFill>
                <a:cs typeface="+mn-ea"/>
                <a:sym typeface="+mn-lt"/>
              </a:rPr>
              <a:t>Problem analysis</a:t>
            </a:r>
            <a:endParaRPr lang="zh-CN" altLang="en-US" sz="2800" dirty="0">
              <a:solidFill>
                <a:srgbClr val="0274A8"/>
              </a:solidFill>
              <a:cs typeface="+mn-ea"/>
              <a:sym typeface="+mn-lt"/>
            </a:endParaRPr>
          </a:p>
        </p:txBody>
      </p:sp>
      <p:sp>
        <p:nvSpPr>
          <p:cNvPr id="42" name="矩形 41"/>
          <p:cNvSpPr/>
          <p:nvPr/>
        </p:nvSpPr>
        <p:spPr>
          <a:xfrm>
            <a:off x="7212511" y="3457787"/>
            <a:ext cx="3661580" cy="338554"/>
          </a:xfrm>
          <a:prstGeom prst="rect">
            <a:avLst/>
          </a:prstGeom>
        </p:spPr>
        <p:txBody>
          <a:bodyPr wrap="none">
            <a:spAutoFit/>
          </a:bodyPr>
          <a:lstStyle/>
          <a:p>
            <a:pPr>
              <a:spcBef>
                <a:spcPct val="0"/>
              </a:spcBef>
            </a:pPr>
            <a:r>
              <a:rPr lang="en-US" altLang="zh-CN" sz="1600" dirty="0">
                <a:solidFill>
                  <a:schemeClr val="bg2">
                    <a:lumMod val="25000"/>
                  </a:schemeClr>
                </a:solidFill>
                <a:cs typeface="+mn-ea"/>
                <a:sym typeface="+mn-lt"/>
              </a:rPr>
              <a:t>The proposed optimization scheme</a:t>
            </a:r>
          </a:p>
        </p:txBody>
      </p:sp>
      <p:sp>
        <p:nvSpPr>
          <p:cNvPr id="43" name="TextBox 76"/>
          <p:cNvSpPr txBox="1"/>
          <p:nvPr/>
        </p:nvSpPr>
        <p:spPr>
          <a:xfrm>
            <a:off x="7212510" y="2995159"/>
            <a:ext cx="3267065" cy="523220"/>
          </a:xfrm>
          <a:prstGeom prst="rect">
            <a:avLst/>
          </a:prstGeom>
          <a:noFill/>
        </p:spPr>
        <p:txBody>
          <a:bodyPr wrap="square" rtlCol="0">
            <a:spAutoFit/>
          </a:bodyPr>
          <a:lstStyle/>
          <a:p>
            <a:r>
              <a:rPr lang="en-US" altLang="zh-CN" sz="2800" dirty="0">
                <a:solidFill>
                  <a:srgbClr val="0274A8"/>
                </a:solidFill>
                <a:cs typeface="+mn-ea"/>
                <a:sym typeface="+mn-lt"/>
              </a:rPr>
              <a:t>Methods</a:t>
            </a:r>
            <a:endParaRPr lang="zh-CN" altLang="en-US" sz="2800" dirty="0">
              <a:solidFill>
                <a:srgbClr val="0274A8"/>
              </a:solidFill>
              <a:cs typeface="+mn-ea"/>
              <a:sym typeface="+mn-lt"/>
            </a:endParaRPr>
          </a:p>
        </p:txBody>
      </p:sp>
      <p:sp>
        <p:nvSpPr>
          <p:cNvPr id="44" name="矩形 43"/>
          <p:cNvSpPr/>
          <p:nvPr/>
        </p:nvSpPr>
        <p:spPr>
          <a:xfrm>
            <a:off x="7990767" y="4817426"/>
            <a:ext cx="2842445" cy="338554"/>
          </a:xfrm>
          <a:prstGeom prst="rect">
            <a:avLst/>
          </a:prstGeom>
        </p:spPr>
        <p:txBody>
          <a:bodyPr wrap="none">
            <a:spAutoFit/>
          </a:bodyPr>
          <a:lstStyle/>
          <a:p>
            <a:pPr>
              <a:spcBef>
                <a:spcPct val="0"/>
              </a:spcBef>
            </a:pPr>
            <a:r>
              <a:rPr lang="en-US" altLang="zh-CN" sz="1600" dirty="0">
                <a:solidFill>
                  <a:schemeClr val="bg2">
                    <a:lumMod val="25000"/>
                  </a:schemeClr>
                </a:solidFill>
                <a:cs typeface="+mn-ea"/>
                <a:sym typeface="+mn-lt"/>
              </a:rPr>
              <a:t>Optimization results Display</a:t>
            </a:r>
          </a:p>
        </p:txBody>
      </p:sp>
      <p:sp>
        <p:nvSpPr>
          <p:cNvPr id="45" name="TextBox 76"/>
          <p:cNvSpPr txBox="1"/>
          <p:nvPr/>
        </p:nvSpPr>
        <p:spPr>
          <a:xfrm>
            <a:off x="7990766" y="4354798"/>
            <a:ext cx="2892585" cy="523220"/>
          </a:xfrm>
          <a:prstGeom prst="rect">
            <a:avLst/>
          </a:prstGeom>
          <a:noFill/>
        </p:spPr>
        <p:txBody>
          <a:bodyPr wrap="square" rtlCol="0">
            <a:spAutoFit/>
          </a:bodyPr>
          <a:lstStyle/>
          <a:p>
            <a:r>
              <a:rPr lang="en-US" altLang="zh-CN" sz="2800" dirty="0">
                <a:solidFill>
                  <a:srgbClr val="0274A8"/>
                </a:solidFill>
                <a:cs typeface="+mn-ea"/>
                <a:sym typeface="+mn-lt"/>
              </a:rPr>
              <a:t>Achievement</a:t>
            </a:r>
            <a:endParaRPr lang="zh-CN" altLang="en-US" sz="2800" dirty="0">
              <a:solidFill>
                <a:srgbClr val="0274A8"/>
              </a:solidFill>
              <a:cs typeface="+mn-ea"/>
              <a:sym typeface="+mn-lt"/>
            </a:endParaRPr>
          </a:p>
        </p:txBody>
      </p:sp>
      <p:grpSp>
        <p:nvGrpSpPr>
          <p:cNvPr id="36" name="组合 35"/>
          <p:cNvGrpSpPr/>
          <p:nvPr/>
        </p:nvGrpSpPr>
        <p:grpSpPr>
          <a:xfrm>
            <a:off x="7946483" y="5643806"/>
            <a:ext cx="883407" cy="881086"/>
            <a:chOff x="7460039" y="1375766"/>
            <a:chExt cx="1428337" cy="1424584"/>
          </a:xfrm>
        </p:grpSpPr>
        <p:sp>
          <p:nvSpPr>
            <p:cNvPr id="37" name="等腰三角形 36"/>
            <p:cNvSpPr/>
            <p:nvPr/>
          </p:nvSpPr>
          <p:spPr>
            <a:xfrm rot="5400000">
              <a:off x="7677626" y="1589600"/>
              <a:ext cx="1424584" cy="996916"/>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p:nvPr/>
          </p:nvSpPr>
          <p:spPr>
            <a:xfrm rot="3499384">
              <a:off x="7543011" y="1561418"/>
              <a:ext cx="887335" cy="1053279"/>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矩形 47"/>
          <p:cNvSpPr/>
          <p:nvPr/>
        </p:nvSpPr>
        <p:spPr>
          <a:xfrm>
            <a:off x="8829892" y="6160395"/>
            <a:ext cx="2658100" cy="307777"/>
          </a:xfrm>
          <a:prstGeom prst="rect">
            <a:avLst/>
          </a:prstGeom>
        </p:spPr>
        <p:txBody>
          <a:bodyPr wrap="none">
            <a:spAutoFit/>
          </a:bodyPr>
          <a:lstStyle/>
          <a:p>
            <a:pPr>
              <a:spcBef>
                <a:spcPct val="0"/>
              </a:spcBef>
            </a:pPr>
            <a:r>
              <a:rPr lang="en-US" altLang="zh-CN" sz="1400" dirty="0">
                <a:solidFill>
                  <a:schemeClr val="bg2">
                    <a:lumMod val="25000"/>
                  </a:schemeClr>
                </a:solidFill>
                <a:cs typeface="+mn-ea"/>
                <a:sym typeface="+mn-lt"/>
              </a:rPr>
              <a:t>Vision of Neural Style Transfer</a:t>
            </a:r>
          </a:p>
        </p:txBody>
      </p:sp>
      <p:sp>
        <p:nvSpPr>
          <p:cNvPr id="49" name="TextBox 76"/>
          <p:cNvSpPr txBox="1"/>
          <p:nvPr/>
        </p:nvSpPr>
        <p:spPr>
          <a:xfrm>
            <a:off x="8829891" y="5697767"/>
            <a:ext cx="2892585" cy="523220"/>
          </a:xfrm>
          <a:prstGeom prst="rect">
            <a:avLst/>
          </a:prstGeom>
          <a:noFill/>
        </p:spPr>
        <p:txBody>
          <a:bodyPr wrap="square" rtlCol="0">
            <a:spAutoFit/>
          </a:bodyPr>
          <a:lstStyle/>
          <a:p>
            <a:r>
              <a:rPr lang="en-US" altLang="zh-CN" sz="2800" dirty="0">
                <a:solidFill>
                  <a:srgbClr val="0274A8"/>
                </a:solidFill>
                <a:cs typeface="+mn-ea"/>
                <a:sym typeface="+mn-lt"/>
              </a:rPr>
              <a:t>Conclusion</a:t>
            </a:r>
            <a:endParaRPr lang="zh-CN" altLang="en-US" sz="2800" dirty="0">
              <a:solidFill>
                <a:srgbClr val="0274A8"/>
              </a:solidFill>
              <a:cs typeface="+mn-ea"/>
              <a:sym typeface="+mn-lt"/>
            </a:endParaRPr>
          </a:p>
        </p:txBody>
      </p:sp>
    </p:spTree>
    <p:extLst>
      <p:ext uri="{BB962C8B-B14F-4D97-AF65-F5344CB8AC3E}">
        <p14:creationId xmlns:p14="http://schemas.microsoft.com/office/powerpoint/2010/main" val="414653087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2" name="TextBox 76"/>
          <p:cNvSpPr txBox="1"/>
          <p:nvPr/>
        </p:nvSpPr>
        <p:spPr>
          <a:xfrm>
            <a:off x="3541123" y="232506"/>
            <a:ext cx="8891016"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Two different methods of color transfer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236243" y="2715969"/>
            <a:ext cx="4370927" cy="646331"/>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Step 1</a:t>
            </a:r>
            <a:r>
              <a:rPr lang="en-US" altLang="zh-CN" dirty="0">
                <a:latin typeface="微软雅黑" panose="020B0503020204020204" pitchFamily="34" charset="-122"/>
                <a:ea typeface="微软雅黑" panose="020B0503020204020204" pitchFamily="34" charset="-122"/>
              </a:rPr>
              <a:t>: </a:t>
            </a:r>
            <a:r>
              <a:rPr lang="en-US" altLang="zh-CN" dirty="0"/>
              <a:t>color as content +style as style (preserve content color)</a:t>
            </a:r>
          </a:p>
        </p:txBody>
      </p:sp>
      <p:pic>
        <p:nvPicPr>
          <p:cNvPr id="15" name="图片 14">
            <a:extLst>
              <a:ext uri="{FF2B5EF4-FFF2-40B4-BE49-F238E27FC236}">
                <a16:creationId xmlns:a16="http://schemas.microsoft.com/office/drawing/2014/main" id="{B4F1AFDB-82BB-22BE-678C-901B4E78014A}"/>
              </a:ext>
            </a:extLst>
          </p:cNvPr>
          <p:cNvPicPr>
            <a:picLocks noChangeAspect="1"/>
          </p:cNvPicPr>
          <p:nvPr/>
        </p:nvPicPr>
        <p:blipFill>
          <a:blip r:embed="rId2"/>
          <a:stretch>
            <a:fillRect/>
          </a:stretch>
        </p:blipFill>
        <p:spPr>
          <a:xfrm>
            <a:off x="4799779" y="1635369"/>
            <a:ext cx="7257967" cy="2277207"/>
          </a:xfrm>
          <a:prstGeom prst="rect">
            <a:avLst/>
          </a:prstGeom>
        </p:spPr>
      </p:pic>
      <p:pic>
        <p:nvPicPr>
          <p:cNvPr id="16" name="图片 15">
            <a:extLst>
              <a:ext uri="{FF2B5EF4-FFF2-40B4-BE49-F238E27FC236}">
                <a16:creationId xmlns:a16="http://schemas.microsoft.com/office/drawing/2014/main" id="{45B27E6B-A404-E695-F89C-14B69674B300}"/>
              </a:ext>
            </a:extLst>
          </p:cNvPr>
          <p:cNvPicPr>
            <a:picLocks noChangeAspect="1"/>
          </p:cNvPicPr>
          <p:nvPr/>
        </p:nvPicPr>
        <p:blipFill>
          <a:blip r:embed="rId3"/>
          <a:stretch>
            <a:fillRect/>
          </a:stretch>
        </p:blipFill>
        <p:spPr>
          <a:xfrm>
            <a:off x="4712678" y="4108957"/>
            <a:ext cx="7391400" cy="2556000"/>
          </a:xfrm>
          <a:prstGeom prst="rect">
            <a:avLst/>
          </a:prstGeom>
        </p:spPr>
      </p:pic>
      <p:sp>
        <p:nvSpPr>
          <p:cNvPr id="17" name="矩形 16"/>
          <p:cNvSpPr/>
          <p:nvPr/>
        </p:nvSpPr>
        <p:spPr>
          <a:xfrm>
            <a:off x="321001" y="4897316"/>
            <a:ext cx="4374091" cy="923330"/>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Step 2</a:t>
            </a:r>
            <a:r>
              <a:rPr lang="en-US" altLang="zh-CN" dirty="0">
                <a:latin typeface="微软雅黑" panose="020B0503020204020204" pitchFamily="34" charset="-122"/>
                <a:ea typeface="微软雅黑" panose="020B0503020204020204" pitchFamily="34" charset="-122"/>
              </a:rPr>
              <a:t>: </a:t>
            </a:r>
            <a:r>
              <a:rPr lang="en-US" altLang="zh-CN" dirty="0"/>
              <a:t>The output of the previous step is used as the style, and the face is used as the content</a:t>
            </a:r>
          </a:p>
        </p:txBody>
      </p:sp>
      <p:sp>
        <p:nvSpPr>
          <p:cNvPr id="18" name="TextBox 76"/>
          <p:cNvSpPr txBox="1"/>
          <p:nvPr/>
        </p:nvSpPr>
        <p:spPr>
          <a:xfrm>
            <a:off x="1264418" y="1331546"/>
            <a:ext cx="2162630" cy="523220"/>
          </a:xfrm>
          <a:prstGeom prst="rect">
            <a:avLst/>
          </a:prstGeom>
          <a:noFill/>
        </p:spPr>
        <p:txBody>
          <a:bodyPr wrap="square" rtlCol="0">
            <a:spAutoFit/>
          </a:bodyPr>
          <a:lstStyle/>
          <a:p>
            <a:r>
              <a:rPr lang="en-US" altLang="zh-CN" sz="2800" b="1" dirty="0">
                <a:solidFill>
                  <a:srgbClr val="0274A8"/>
                </a:solidFill>
                <a:latin typeface="微软雅黑" panose="020B0503020204020204" pitchFamily="34" charset="-122"/>
                <a:ea typeface="微软雅黑" panose="020B0503020204020204" pitchFamily="34" charset="-122"/>
                <a:cs typeface="+mn-ea"/>
                <a:sym typeface="+mn-lt"/>
              </a:rPr>
              <a:t>Method 1</a:t>
            </a:r>
          </a:p>
        </p:txBody>
      </p:sp>
    </p:spTree>
    <p:extLst>
      <p:ext uri="{BB962C8B-B14F-4D97-AF65-F5344CB8AC3E}">
        <p14:creationId xmlns:p14="http://schemas.microsoft.com/office/powerpoint/2010/main" val="20830235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4" name="矩形 13"/>
          <p:cNvSpPr/>
          <p:nvPr/>
        </p:nvSpPr>
        <p:spPr>
          <a:xfrm>
            <a:off x="236243" y="2715969"/>
            <a:ext cx="4370927" cy="646331"/>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Step 1</a:t>
            </a:r>
            <a:r>
              <a:rPr lang="en-US" altLang="zh-CN" dirty="0">
                <a:latin typeface="微软雅黑" panose="020B0503020204020204" pitchFamily="34" charset="-122"/>
                <a:ea typeface="微软雅黑" panose="020B0503020204020204" pitchFamily="34" charset="-122"/>
              </a:rPr>
              <a:t>: </a:t>
            </a:r>
            <a:r>
              <a:rPr lang="en-US" altLang="zh-CN" dirty="0"/>
              <a:t>overlay the color directly onto the style image</a:t>
            </a:r>
          </a:p>
        </p:txBody>
      </p:sp>
      <p:sp>
        <p:nvSpPr>
          <p:cNvPr id="17" name="矩形 16"/>
          <p:cNvSpPr/>
          <p:nvPr/>
        </p:nvSpPr>
        <p:spPr>
          <a:xfrm>
            <a:off x="321001" y="4897316"/>
            <a:ext cx="4374091" cy="923330"/>
          </a:xfrm>
          <a:prstGeom prst="rect">
            <a:avLst/>
          </a:prstGeom>
        </p:spPr>
        <p:txBody>
          <a:bodyPr wrap="square">
            <a:spAutoFit/>
          </a:bodyPr>
          <a:lstStyle/>
          <a:p>
            <a:r>
              <a:rPr lang="en-US" altLang="zh-CN" dirty="0">
                <a:solidFill>
                  <a:srgbClr val="0274A8"/>
                </a:solidFill>
                <a:latin typeface="微软雅黑" panose="020B0503020204020204" pitchFamily="34" charset="-122"/>
                <a:ea typeface="微软雅黑" panose="020B0503020204020204" pitchFamily="34" charset="-122"/>
              </a:rPr>
              <a:t>Step 2</a:t>
            </a:r>
            <a:r>
              <a:rPr lang="en-US" altLang="zh-CN" dirty="0">
                <a:latin typeface="微软雅黑" panose="020B0503020204020204" pitchFamily="34" charset="-122"/>
                <a:ea typeface="微软雅黑" panose="020B0503020204020204" pitchFamily="34" charset="-122"/>
              </a:rPr>
              <a:t>: </a:t>
            </a:r>
            <a:r>
              <a:rPr lang="en-US" altLang="zh-CN" dirty="0"/>
              <a:t>The output of the previous step is used as the style, and the face is used as the content</a:t>
            </a:r>
          </a:p>
        </p:txBody>
      </p:sp>
      <p:sp>
        <p:nvSpPr>
          <p:cNvPr id="18" name="TextBox 76"/>
          <p:cNvSpPr txBox="1"/>
          <p:nvPr/>
        </p:nvSpPr>
        <p:spPr>
          <a:xfrm>
            <a:off x="1264418" y="1375508"/>
            <a:ext cx="2162630" cy="523220"/>
          </a:xfrm>
          <a:prstGeom prst="rect">
            <a:avLst/>
          </a:prstGeom>
          <a:noFill/>
        </p:spPr>
        <p:txBody>
          <a:bodyPr wrap="square" rtlCol="0">
            <a:spAutoFit/>
          </a:bodyPr>
          <a:lstStyle/>
          <a:p>
            <a:r>
              <a:rPr lang="en-US" altLang="zh-CN" sz="2800" b="1" dirty="0">
                <a:solidFill>
                  <a:srgbClr val="0274A8"/>
                </a:solidFill>
                <a:latin typeface="微软雅黑" panose="020B0503020204020204" pitchFamily="34" charset="-122"/>
                <a:ea typeface="微软雅黑" panose="020B0503020204020204" pitchFamily="34" charset="-122"/>
                <a:cs typeface="+mn-ea"/>
                <a:sym typeface="+mn-lt"/>
              </a:rPr>
              <a:t>Method 2</a:t>
            </a:r>
          </a:p>
        </p:txBody>
      </p:sp>
      <p:pic>
        <p:nvPicPr>
          <p:cNvPr id="10" name="图片 9">
            <a:extLst>
              <a:ext uri="{FF2B5EF4-FFF2-40B4-BE49-F238E27FC236}">
                <a16:creationId xmlns:a16="http://schemas.microsoft.com/office/drawing/2014/main" id="{C1E2AB6C-EFFE-D2F6-5634-D43B9F98F621}"/>
              </a:ext>
            </a:extLst>
          </p:cNvPr>
          <p:cNvPicPr>
            <a:picLocks noChangeAspect="1"/>
          </p:cNvPicPr>
          <p:nvPr/>
        </p:nvPicPr>
        <p:blipFill>
          <a:blip r:embed="rId2"/>
          <a:stretch>
            <a:fillRect/>
          </a:stretch>
        </p:blipFill>
        <p:spPr>
          <a:xfrm>
            <a:off x="4672902" y="1636505"/>
            <a:ext cx="7282531" cy="2088828"/>
          </a:xfrm>
          <a:prstGeom prst="rect">
            <a:avLst/>
          </a:prstGeom>
        </p:spPr>
      </p:pic>
      <p:pic>
        <p:nvPicPr>
          <p:cNvPr id="11" name="图片 10">
            <a:extLst>
              <a:ext uri="{FF2B5EF4-FFF2-40B4-BE49-F238E27FC236}">
                <a16:creationId xmlns:a16="http://schemas.microsoft.com/office/drawing/2014/main" id="{C5E56215-8AE4-E49B-B089-8FF14381B9B3}"/>
              </a:ext>
            </a:extLst>
          </p:cNvPr>
          <p:cNvPicPr>
            <a:picLocks noChangeAspect="1"/>
          </p:cNvPicPr>
          <p:nvPr/>
        </p:nvPicPr>
        <p:blipFill>
          <a:blip r:embed="rId3"/>
          <a:stretch>
            <a:fillRect/>
          </a:stretch>
        </p:blipFill>
        <p:spPr>
          <a:xfrm>
            <a:off x="4740636" y="4199467"/>
            <a:ext cx="7211352" cy="2412039"/>
          </a:xfrm>
          <a:prstGeom prst="rect">
            <a:avLst/>
          </a:prstGeom>
        </p:spPr>
      </p:pic>
      <p:sp>
        <p:nvSpPr>
          <p:cNvPr id="13" name="TextBox 76"/>
          <p:cNvSpPr txBox="1"/>
          <p:nvPr/>
        </p:nvSpPr>
        <p:spPr>
          <a:xfrm>
            <a:off x="3541123" y="232506"/>
            <a:ext cx="8891016"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Two different methods of color transfer</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7828736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3" name="文本框 12"/>
          <p:cNvSpPr txBox="1"/>
          <p:nvPr/>
        </p:nvSpPr>
        <p:spPr>
          <a:xfrm>
            <a:off x="1909566" y="1501221"/>
            <a:ext cx="8895593" cy="137268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The color distribution of the two methods is similar</a:t>
            </a:r>
          </a:p>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The texture effect of the second method is not as obvious as the first method</a:t>
            </a:r>
          </a:p>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when we overwriting the color in the second method, it destroys the clarity of the texture of style image</a:t>
            </a:r>
          </a:p>
        </p:txBody>
      </p:sp>
      <p:pic>
        <p:nvPicPr>
          <p:cNvPr id="6" name="图片 5">
            <a:extLst>
              <a:ext uri="{FF2B5EF4-FFF2-40B4-BE49-F238E27FC236}">
                <a16:creationId xmlns:a16="http://schemas.microsoft.com/office/drawing/2014/main" id="{CC43E1B1-7850-FA88-348C-6DD25F1813DA}"/>
              </a:ext>
            </a:extLst>
          </p:cNvPr>
          <p:cNvPicPr>
            <a:picLocks noChangeAspect="1"/>
          </p:cNvPicPr>
          <p:nvPr/>
        </p:nvPicPr>
        <p:blipFill>
          <a:blip r:embed="rId2"/>
          <a:stretch>
            <a:fillRect/>
          </a:stretch>
        </p:blipFill>
        <p:spPr>
          <a:xfrm>
            <a:off x="6575546" y="3023892"/>
            <a:ext cx="3432054" cy="3635651"/>
          </a:xfrm>
          <a:prstGeom prst="rect">
            <a:avLst/>
          </a:prstGeom>
        </p:spPr>
      </p:pic>
      <p:pic>
        <p:nvPicPr>
          <p:cNvPr id="7" name="图片 6">
            <a:extLst>
              <a:ext uri="{FF2B5EF4-FFF2-40B4-BE49-F238E27FC236}">
                <a16:creationId xmlns:a16="http://schemas.microsoft.com/office/drawing/2014/main" id="{F9289C01-6780-0C69-4AA6-924E81816877}"/>
              </a:ext>
            </a:extLst>
          </p:cNvPr>
          <p:cNvPicPr>
            <a:picLocks noChangeAspect="1"/>
          </p:cNvPicPr>
          <p:nvPr/>
        </p:nvPicPr>
        <p:blipFill>
          <a:blip r:embed="rId3"/>
          <a:stretch>
            <a:fillRect/>
          </a:stretch>
        </p:blipFill>
        <p:spPr>
          <a:xfrm>
            <a:off x="2133598" y="3004684"/>
            <a:ext cx="3386667" cy="3578923"/>
          </a:xfrm>
          <a:prstGeom prst="rect">
            <a:avLst/>
          </a:prstGeom>
        </p:spPr>
      </p:pic>
      <p:sp>
        <p:nvSpPr>
          <p:cNvPr id="10"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11" name="TextBox 76"/>
          <p:cNvSpPr txBox="1"/>
          <p:nvPr/>
        </p:nvSpPr>
        <p:spPr>
          <a:xfrm>
            <a:off x="3300984" y="706639"/>
            <a:ext cx="8891016"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Comparison of the results of the two methods</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14" name="TextBox 76"/>
          <p:cNvSpPr txBox="1"/>
          <p:nvPr/>
        </p:nvSpPr>
        <p:spPr>
          <a:xfrm>
            <a:off x="270934" y="4355775"/>
            <a:ext cx="2162630" cy="461665"/>
          </a:xfrm>
          <a:prstGeom prst="rect">
            <a:avLst/>
          </a:prstGeom>
          <a:noFill/>
        </p:spPr>
        <p:txBody>
          <a:bodyPr wrap="square" rtlCol="0">
            <a:spAutoFit/>
          </a:bodyPr>
          <a:lstStyle/>
          <a:p>
            <a:r>
              <a:rPr lang="en-US" altLang="zh-CN" sz="2400" b="1" dirty="0">
                <a:solidFill>
                  <a:srgbClr val="0274A8"/>
                </a:solidFill>
                <a:latin typeface="微软雅黑" panose="020B0503020204020204" pitchFamily="34" charset="-122"/>
                <a:ea typeface="微软雅黑" panose="020B0503020204020204" pitchFamily="34" charset="-122"/>
                <a:cs typeface="+mn-ea"/>
                <a:sym typeface="+mn-lt"/>
              </a:rPr>
              <a:t>Method 1</a:t>
            </a:r>
          </a:p>
        </p:txBody>
      </p:sp>
      <p:sp>
        <p:nvSpPr>
          <p:cNvPr id="15" name="TextBox 76"/>
          <p:cNvSpPr txBox="1"/>
          <p:nvPr/>
        </p:nvSpPr>
        <p:spPr>
          <a:xfrm>
            <a:off x="10261600" y="4440441"/>
            <a:ext cx="2162630" cy="461665"/>
          </a:xfrm>
          <a:prstGeom prst="rect">
            <a:avLst/>
          </a:prstGeom>
          <a:noFill/>
        </p:spPr>
        <p:txBody>
          <a:bodyPr wrap="square" rtlCol="0">
            <a:spAutoFit/>
          </a:bodyPr>
          <a:lstStyle/>
          <a:p>
            <a:r>
              <a:rPr lang="en-US" altLang="zh-CN" sz="2400" b="1" dirty="0">
                <a:solidFill>
                  <a:srgbClr val="0274A8"/>
                </a:solidFill>
                <a:latin typeface="微软雅黑" panose="020B0503020204020204" pitchFamily="34" charset="-122"/>
                <a:ea typeface="微软雅黑" panose="020B0503020204020204" pitchFamily="34" charset="-122"/>
                <a:cs typeface="+mn-ea"/>
                <a:sym typeface="+mn-lt"/>
              </a:rPr>
              <a:t>Method 2</a:t>
            </a:r>
          </a:p>
        </p:txBody>
      </p:sp>
    </p:spTree>
    <p:extLst>
      <p:ext uri="{BB962C8B-B14F-4D97-AF65-F5344CB8AC3E}">
        <p14:creationId xmlns:p14="http://schemas.microsoft.com/office/powerpoint/2010/main" val="231653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3" name="文本框 12"/>
          <p:cNvSpPr txBox="1"/>
          <p:nvPr/>
        </p:nvSpPr>
        <p:spPr>
          <a:xfrm>
            <a:off x="2038517" y="1704421"/>
            <a:ext cx="8114966" cy="105259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VGG19 obviously learns more painting styles and texture structures than VGG16, so it obtains better style effects.</a:t>
            </a:r>
            <a:endParaRPr lang="zh-CN" altLang="en-US" sz="1600" dirty="0">
              <a:solidFill>
                <a:schemeClr val="bg2">
                  <a:lumMod val="25000"/>
                </a:schemeClr>
              </a:solidFill>
              <a:latin typeface="+mn-ea"/>
              <a:cs typeface="+mn-ea"/>
              <a:sym typeface="+mn-lt"/>
            </a:endParaRPr>
          </a:p>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Reason: Deeper network layers will help extract details and texture information.</a:t>
            </a:r>
          </a:p>
        </p:txBody>
      </p:sp>
      <p:sp>
        <p:nvSpPr>
          <p:cNvPr id="10"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11" name="TextBox 76"/>
          <p:cNvSpPr txBox="1"/>
          <p:nvPr/>
        </p:nvSpPr>
        <p:spPr>
          <a:xfrm>
            <a:off x="2268050" y="842106"/>
            <a:ext cx="9619149"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Comparison of the results of the two VGG networks</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14" name="TextBox 76"/>
          <p:cNvSpPr txBox="1"/>
          <p:nvPr/>
        </p:nvSpPr>
        <p:spPr>
          <a:xfrm>
            <a:off x="270934" y="4355775"/>
            <a:ext cx="2162630" cy="461665"/>
          </a:xfrm>
          <a:prstGeom prst="rect">
            <a:avLst/>
          </a:prstGeom>
          <a:noFill/>
        </p:spPr>
        <p:txBody>
          <a:bodyPr wrap="square" rtlCol="0">
            <a:spAutoFit/>
          </a:bodyPr>
          <a:lstStyle/>
          <a:p>
            <a:r>
              <a:rPr lang="en-US" altLang="zh-CN" sz="2400" b="1" dirty="0">
                <a:solidFill>
                  <a:srgbClr val="0274A8"/>
                </a:solidFill>
                <a:latin typeface="微软雅黑" panose="020B0503020204020204" pitchFamily="34" charset="-122"/>
                <a:ea typeface="微软雅黑" panose="020B0503020204020204" pitchFamily="34" charset="-122"/>
                <a:cs typeface="+mn-ea"/>
                <a:sym typeface="+mn-lt"/>
              </a:rPr>
              <a:t>VGG 16</a:t>
            </a:r>
          </a:p>
        </p:txBody>
      </p:sp>
      <p:sp>
        <p:nvSpPr>
          <p:cNvPr id="15" name="TextBox 76"/>
          <p:cNvSpPr txBox="1"/>
          <p:nvPr/>
        </p:nvSpPr>
        <p:spPr>
          <a:xfrm>
            <a:off x="10261600" y="4440441"/>
            <a:ext cx="2162630" cy="461665"/>
          </a:xfrm>
          <a:prstGeom prst="rect">
            <a:avLst/>
          </a:prstGeom>
          <a:noFill/>
        </p:spPr>
        <p:txBody>
          <a:bodyPr wrap="square" rtlCol="0">
            <a:spAutoFit/>
          </a:bodyPr>
          <a:lstStyle/>
          <a:p>
            <a:r>
              <a:rPr lang="en-US" altLang="zh-CN" sz="2400" b="1" dirty="0">
                <a:solidFill>
                  <a:srgbClr val="0274A8"/>
                </a:solidFill>
                <a:latin typeface="微软雅黑" panose="020B0503020204020204" pitchFamily="34" charset="-122"/>
                <a:ea typeface="微软雅黑" panose="020B0503020204020204" pitchFamily="34" charset="-122"/>
                <a:cs typeface="+mn-ea"/>
                <a:sym typeface="+mn-lt"/>
              </a:rPr>
              <a:t>VGG 19</a:t>
            </a:r>
          </a:p>
        </p:txBody>
      </p:sp>
      <p:pic>
        <p:nvPicPr>
          <p:cNvPr id="12" name="图片 11">
            <a:extLst>
              <a:ext uri="{FF2B5EF4-FFF2-40B4-BE49-F238E27FC236}">
                <a16:creationId xmlns:a16="http://schemas.microsoft.com/office/drawing/2014/main" id="{0DA5A6E5-17A5-A8B6-C23F-25E4043334BD}"/>
              </a:ext>
            </a:extLst>
          </p:cNvPr>
          <p:cNvPicPr>
            <a:picLocks noChangeAspect="1"/>
          </p:cNvPicPr>
          <p:nvPr/>
        </p:nvPicPr>
        <p:blipFill>
          <a:blip r:embed="rId2"/>
          <a:stretch>
            <a:fillRect/>
          </a:stretch>
        </p:blipFill>
        <p:spPr>
          <a:xfrm>
            <a:off x="2108200" y="2975910"/>
            <a:ext cx="3530600" cy="3648779"/>
          </a:xfrm>
          <a:prstGeom prst="rect">
            <a:avLst/>
          </a:prstGeom>
        </p:spPr>
      </p:pic>
      <p:pic>
        <p:nvPicPr>
          <p:cNvPr id="16" name="图片 15">
            <a:extLst>
              <a:ext uri="{FF2B5EF4-FFF2-40B4-BE49-F238E27FC236}">
                <a16:creationId xmlns:a16="http://schemas.microsoft.com/office/drawing/2014/main" id="{94E99F43-E91C-B41C-9738-B367E774EDE8}"/>
              </a:ext>
            </a:extLst>
          </p:cNvPr>
          <p:cNvPicPr>
            <a:picLocks noChangeAspect="1"/>
          </p:cNvPicPr>
          <p:nvPr/>
        </p:nvPicPr>
        <p:blipFill>
          <a:blip r:embed="rId3"/>
          <a:stretch>
            <a:fillRect/>
          </a:stretch>
        </p:blipFill>
        <p:spPr>
          <a:xfrm>
            <a:off x="6470554" y="2927794"/>
            <a:ext cx="3553980" cy="3726962"/>
          </a:xfrm>
          <a:prstGeom prst="rect">
            <a:avLst/>
          </a:prstGeom>
        </p:spPr>
      </p:pic>
    </p:spTree>
    <p:extLst>
      <p:ext uri="{BB962C8B-B14F-4D97-AF65-F5344CB8AC3E}">
        <p14:creationId xmlns:p14="http://schemas.microsoft.com/office/powerpoint/2010/main" val="2878653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0"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11" name="TextBox 76"/>
          <p:cNvSpPr txBox="1"/>
          <p:nvPr/>
        </p:nvSpPr>
        <p:spPr>
          <a:xfrm>
            <a:off x="2268050" y="842106"/>
            <a:ext cx="9619149"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Comparison of the results of the two VGG networks</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pic>
        <p:nvPicPr>
          <p:cNvPr id="17" name="内容占位符 4">
            <a:extLst>
              <a:ext uri="{FF2B5EF4-FFF2-40B4-BE49-F238E27FC236}">
                <a16:creationId xmlns:a16="http://schemas.microsoft.com/office/drawing/2014/main" id="{2BB1BE36-0486-8D10-32FC-13EC3AAB1B70}"/>
              </a:ext>
            </a:extLst>
          </p:cNvPr>
          <p:cNvPicPr>
            <a:picLocks noChangeAspect="1"/>
          </p:cNvPicPr>
          <p:nvPr/>
        </p:nvPicPr>
        <p:blipFill>
          <a:blip r:embed="rId2"/>
          <a:stretch>
            <a:fillRect/>
          </a:stretch>
        </p:blipFill>
        <p:spPr>
          <a:xfrm>
            <a:off x="1921853" y="1512277"/>
            <a:ext cx="7802601" cy="2663512"/>
          </a:xfrm>
          <a:prstGeom prst="rect">
            <a:avLst/>
          </a:prstGeom>
        </p:spPr>
      </p:pic>
      <p:pic>
        <p:nvPicPr>
          <p:cNvPr id="18" name="图片 17">
            <a:extLst>
              <a:ext uri="{FF2B5EF4-FFF2-40B4-BE49-F238E27FC236}">
                <a16:creationId xmlns:a16="http://schemas.microsoft.com/office/drawing/2014/main" id="{212908BB-8655-BCC6-D5E6-DE9BA992DA27}"/>
              </a:ext>
            </a:extLst>
          </p:cNvPr>
          <p:cNvPicPr>
            <a:picLocks noChangeAspect="1"/>
          </p:cNvPicPr>
          <p:nvPr/>
        </p:nvPicPr>
        <p:blipFill>
          <a:blip r:embed="rId3"/>
          <a:stretch>
            <a:fillRect/>
          </a:stretch>
        </p:blipFill>
        <p:spPr>
          <a:xfrm>
            <a:off x="1912734" y="4124882"/>
            <a:ext cx="8140787" cy="2733118"/>
          </a:xfrm>
          <a:prstGeom prst="rect">
            <a:avLst/>
          </a:prstGeom>
        </p:spPr>
      </p:pic>
    </p:spTree>
    <p:extLst>
      <p:ext uri="{BB962C8B-B14F-4D97-AF65-F5344CB8AC3E}">
        <p14:creationId xmlns:p14="http://schemas.microsoft.com/office/powerpoint/2010/main" val="79930678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42" name="文本框 21"/>
          <p:cNvSpPr txBox="1"/>
          <p:nvPr/>
        </p:nvSpPr>
        <p:spPr>
          <a:xfrm>
            <a:off x="64008" y="6545607"/>
            <a:ext cx="5601798" cy="290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a:t>
            </a:r>
            <a:endParaRPr lang="zh-CN" altLang="en-US" sz="1100" dirty="0">
              <a:cs typeface="+mn-ea"/>
              <a:sym typeface="+mn-lt"/>
            </a:endParaRPr>
          </a:p>
        </p:txBody>
      </p:sp>
      <p:sp>
        <p:nvSpPr>
          <p:cNvPr id="13" name="文本框 12"/>
          <p:cNvSpPr txBox="1"/>
          <p:nvPr/>
        </p:nvSpPr>
        <p:spPr>
          <a:xfrm>
            <a:off x="582855" y="893673"/>
            <a:ext cx="11026290" cy="105259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b="1" dirty="0">
                <a:solidFill>
                  <a:srgbClr val="0274A8"/>
                </a:solidFill>
                <a:latin typeface="+mn-ea"/>
                <a:cs typeface="+mn-ea"/>
                <a:sym typeface="+mn-lt"/>
              </a:rPr>
              <a:t>Analysis:</a:t>
            </a:r>
            <a:r>
              <a:rPr lang="en-US" altLang="zh-CN" sz="1600" dirty="0">
                <a:solidFill>
                  <a:schemeClr val="bg2">
                    <a:lumMod val="25000"/>
                  </a:schemeClr>
                </a:solidFill>
                <a:latin typeface="+mn-ea"/>
                <a:cs typeface="+mn-ea"/>
                <a:sym typeface="+mn-lt"/>
              </a:rPr>
              <a:t> In fact, we can see that the style transfer did not really transfer Van Gogh's unique swirling style, but only the more general oil painting style.</a:t>
            </a:r>
          </a:p>
          <a:p>
            <a:pPr marL="285750" indent="-285750">
              <a:lnSpc>
                <a:spcPct val="130000"/>
              </a:lnSpc>
              <a:buFont typeface="Wingdings" panose="05000000000000000000" pitchFamily="2" charset="2"/>
              <a:buChar char="Ø"/>
            </a:pPr>
            <a:r>
              <a:rPr lang="en-US" altLang="zh-CN" sz="1600" b="1" dirty="0">
                <a:solidFill>
                  <a:srgbClr val="0274A8"/>
                </a:solidFill>
                <a:latin typeface="+mn-ea"/>
                <a:cs typeface="+mn-ea"/>
                <a:sym typeface="+mn-lt"/>
              </a:rPr>
              <a:t>Conclusion: </a:t>
            </a:r>
            <a:r>
              <a:rPr lang="en-US" altLang="zh-CN" sz="1600" dirty="0">
                <a:solidFill>
                  <a:schemeClr val="bg2">
                    <a:lumMod val="25000"/>
                  </a:schemeClr>
                </a:solidFill>
                <a:latin typeface="+mn-ea"/>
                <a:cs typeface="+mn-ea"/>
                <a:sym typeface="+mn-lt"/>
              </a:rPr>
              <a:t>Deeper feature layers can extract style and texture, but this may only be paint tool style, not artist style.</a:t>
            </a:r>
          </a:p>
        </p:txBody>
      </p:sp>
      <p:pic>
        <p:nvPicPr>
          <p:cNvPr id="7" name="图片 6">
            <a:extLst>
              <a:ext uri="{FF2B5EF4-FFF2-40B4-BE49-F238E27FC236}">
                <a16:creationId xmlns:a16="http://schemas.microsoft.com/office/drawing/2014/main" id="{FA93D90D-DA40-7B1B-9BD7-69B671F8F791}"/>
              </a:ext>
            </a:extLst>
          </p:cNvPr>
          <p:cNvPicPr>
            <a:picLocks noChangeAspect="1"/>
          </p:cNvPicPr>
          <p:nvPr/>
        </p:nvPicPr>
        <p:blipFill>
          <a:blip r:embed="rId2"/>
          <a:stretch>
            <a:fillRect/>
          </a:stretch>
        </p:blipFill>
        <p:spPr>
          <a:xfrm>
            <a:off x="1201446" y="4538740"/>
            <a:ext cx="3400425" cy="2085975"/>
          </a:xfrm>
          <a:prstGeom prst="rect">
            <a:avLst/>
          </a:prstGeom>
        </p:spPr>
      </p:pic>
      <p:pic>
        <p:nvPicPr>
          <p:cNvPr id="8" name="图片 7">
            <a:extLst>
              <a:ext uri="{FF2B5EF4-FFF2-40B4-BE49-F238E27FC236}">
                <a16:creationId xmlns:a16="http://schemas.microsoft.com/office/drawing/2014/main" id="{6CB65395-BDC8-5CA6-7D10-E5C6C5B166DB}"/>
              </a:ext>
            </a:extLst>
          </p:cNvPr>
          <p:cNvPicPr>
            <a:picLocks noChangeAspect="1"/>
          </p:cNvPicPr>
          <p:nvPr/>
        </p:nvPicPr>
        <p:blipFill>
          <a:blip r:embed="rId3"/>
          <a:stretch>
            <a:fillRect/>
          </a:stretch>
        </p:blipFill>
        <p:spPr>
          <a:xfrm>
            <a:off x="9480587" y="4538740"/>
            <a:ext cx="2047346" cy="2085975"/>
          </a:xfrm>
          <a:prstGeom prst="rect">
            <a:avLst/>
          </a:prstGeom>
        </p:spPr>
      </p:pic>
      <p:pic>
        <p:nvPicPr>
          <p:cNvPr id="9" name="图片 8">
            <a:extLst>
              <a:ext uri="{FF2B5EF4-FFF2-40B4-BE49-F238E27FC236}">
                <a16:creationId xmlns:a16="http://schemas.microsoft.com/office/drawing/2014/main" id="{F111F3E0-F25A-147C-C1AD-E732298C9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045" y="2115397"/>
            <a:ext cx="7648280" cy="2259619"/>
          </a:xfrm>
          <a:prstGeom prst="rect">
            <a:avLst/>
          </a:prstGeom>
        </p:spPr>
      </p:pic>
      <p:pic>
        <p:nvPicPr>
          <p:cNvPr id="10" name="图片 9">
            <a:extLst>
              <a:ext uri="{FF2B5EF4-FFF2-40B4-BE49-F238E27FC236}">
                <a16:creationId xmlns:a16="http://schemas.microsoft.com/office/drawing/2014/main" id="{567F252B-25ED-09D6-0DA8-4FA7AFD1F0D0}"/>
              </a:ext>
            </a:extLst>
          </p:cNvPr>
          <p:cNvPicPr>
            <a:picLocks noChangeAspect="1"/>
          </p:cNvPicPr>
          <p:nvPr/>
        </p:nvPicPr>
        <p:blipFill>
          <a:blip r:embed="rId5"/>
          <a:stretch>
            <a:fillRect/>
          </a:stretch>
        </p:blipFill>
        <p:spPr>
          <a:xfrm>
            <a:off x="4958760" y="4555898"/>
            <a:ext cx="1963925" cy="2077396"/>
          </a:xfrm>
          <a:prstGeom prst="rect">
            <a:avLst/>
          </a:prstGeom>
        </p:spPr>
      </p:pic>
      <p:pic>
        <p:nvPicPr>
          <p:cNvPr id="11" name="图片 10">
            <a:extLst>
              <a:ext uri="{FF2B5EF4-FFF2-40B4-BE49-F238E27FC236}">
                <a16:creationId xmlns:a16="http://schemas.microsoft.com/office/drawing/2014/main" id="{C9A877DC-2032-E4D6-7A0B-D194A3FC3CBD}"/>
              </a:ext>
            </a:extLst>
          </p:cNvPr>
          <p:cNvPicPr>
            <a:picLocks noChangeAspect="1"/>
          </p:cNvPicPr>
          <p:nvPr/>
        </p:nvPicPr>
        <p:blipFill>
          <a:blip r:embed="rId6"/>
          <a:stretch>
            <a:fillRect/>
          </a:stretch>
        </p:blipFill>
        <p:spPr>
          <a:xfrm>
            <a:off x="7212400" y="4547319"/>
            <a:ext cx="1978472" cy="2077396"/>
          </a:xfrm>
          <a:prstGeom prst="rect">
            <a:avLst/>
          </a:prstGeom>
        </p:spPr>
      </p:pic>
      <p:pic>
        <p:nvPicPr>
          <p:cNvPr id="14" name="图片 13">
            <a:extLst>
              <a:ext uri="{FF2B5EF4-FFF2-40B4-BE49-F238E27FC236}">
                <a16:creationId xmlns:a16="http://schemas.microsoft.com/office/drawing/2014/main" id="{0649E0AF-9AF5-9BDD-5CB3-F92615FE2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1301" y="2080544"/>
            <a:ext cx="2241068" cy="2337904"/>
          </a:xfrm>
          <a:prstGeom prst="rect">
            <a:avLst/>
          </a:prstGeom>
        </p:spPr>
      </p:pic>
    </p:spTree>
    <p:extLst>
      <p:ext uri="{BB962C8B-B14F-4D97-AF65-F5344CB8AC3E}">
        <p14:creationId xmlns:p14="http://schemas.microsoft.com/office/powerpoint/2010/main" val="950282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707527" y="263508"/>
            <a:ext cx="3267065" cy="523220"/>
          </a:xfrm>
          <a:prstGeom prst="rect">
            <a:avLst/>
          </a:prstGeom>
          <a:noFill/>
        </p:spPr>
        <p:txBody>
          <a:bodyPr wrap="square" rtlCol="0">
            <a:spAutoFit/>
          </a:bodyPr>
          <a:lstStyle/>
          <a:p>
            <a:r>
              <a:rPr lang="en-US" altLang="zh-CN" sz="2800" dirty="0">
                <a:solidFill>
                  <a:srgbClr val="0274A8"/>
                </a:solidFill>
                <a:cs typeface="+mn-ea"/>
                <a:sym typeface="+mn-lt"/>
              </a:rPr>
              <a:t>Achievement</a:t>
            </a:r>
          </a:p>
        </p:txBody>
      </p:sp>
      <p:sp>
        <p:nvSpPr>
          <p:cNvPr id="13" name="文本框 12"/>
          <p:cNvSpPr txBox="1"/>
          <p:nvPr/>
        </p:nvSpPr>
        <p:spPr>
          <a:xfrm>
            <a:off x="1617830" y="2636838"/>
            <a:ext cx="9674284" cy="198330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600" dirty="0">
                <a:solidFill>
                  <a:schemeClr val="bg2">
                    <a:lumMod val="25000"/>
                  </a:schemeClr>
                </a:solidFill>
                <a:latin typeface="+mn-ea"/>
                <a:cs typeface="+mn-ea"/>
                <a:sym typeface="+mn-lt"/>
              </a:rPr>
              <a:t>我们的工作主要是在通常的画风迁移的基础上，新增加了有趣的色彩迁移部分。我们希望能以此能让</a:t>
            </a:r>
            <a:r>
              <a:rPr lang="en-US" altLang="zh-CN" sz="1600" dirty="0">
                <a:solidFill>
                  <a:schemeClr val="bg2">
                    <a:lumMod val="25000"/>
                  </a:schemeClr>
                </a:solidFill>
                <a:latin typeface="+mn-ea"/>
                <a:cs typeface="+mn-ea"/>
                <a:sym typeface="+mn-lt"/>
              </a:rPr>
              <a:t>AI</a:t>
            </a:r>
            <a:r>
              <a:rPr lang="zh-CN" altLang="en-US" sz="1600" dirty="0">
                <a:solidFill>
                  <a:schemeClr val="bg2">
                    <a:lumMod val="25000"/>
                  </a:schemeClr>
                </a:solidFill>
                <a:latin typeface="+mn-ea"/>
                <a:cs typeface="+mn-ea"/>
                <a:sym typeface="+mn-lt"/>
              </a:rPr>
              <a:t>更好的具有拟人的艺术创作能力。</a:t>
            </a:r>
          </a:p>
          <a:p>
            <a:pPr marL="285750" indent="-285750">
              <a:lnSpc>
                <a:spcPct val="130000"/>
              </a:lnSpc>
              <a:buFont typeface="Wingdings" panose="05000000000000000000" pitchFamily="2" charset="2"/>
              <a:buChar char="Ø"/>
            </a:pPr>
            <a:r>
              <a:rPr lang="zh-CN" altLang="en-US" sz="1600" dirty="0">
                <a:solidFill>
                  <a:schemeClr val="bg2">
                    <a:lumMod val="25000"/>
                  </a:schemeClr>
                </a:solidFill>
                <a:latin typeface="+mn-ea"/>
                <a:cs typeface="+mn-ea"/>
                <a:sym typeface="+mn-lt"/>
              </a:rPr>
              <a:t>但实际上当前的画风迁移技术大多仅仅停留在对图像的纹理</a:t>
            </a:r>
            <a:r>
              <a:rPr lang="en-US" altLang="zh-CN" sz="1600" dirty="0">
                <a:solidFill>
                  <a:schemeClr val="bg2">
                    <a:lumMod val="25000"/>
                  </a:schemeClr>
                </a:solidFill>
                <a:latin typeface="+mn-ea"/>
                <a:cs typeface="+mn-ea"/>
                <a:sym typeface="+mn-lt"/>
              </a:rPr>
              <a:t>/</a:t>
            </a:r>
            <a:r>
              <a:rPr lang="zh-CN" altLang="en-US" sz="1600" dirty="0">
                <a:solidFill>
                  <a:schemeClr val="bg2">
                    <a:lumMod val="25000"/>
                  </a:schemeClr>
                </a:solidFill>
                <a:latin typeface="+mn-ea"/>
                <a:cs typeface="+mn-ea"/>
                <a:sym typeface="+mn-lt"/>
              </a:rPr>
              <a:t>棱角锐度层面的迁移，这并不足以复制真正的大师作品。对于色彩迁移来说，上色的逻辑也仅仅是为了最小化信息损失，而不是产生美感。</a:t>
            </a:r>
          </a:p>
          <a:p>
            <a:pPr marL="285750" indent="-285750">
              <a:lnSpc>
                <a:spcPct val="130000"/>
              </a:lnSpc>
              <a:buFont typeface="Wingdings" panose="05000000000000000000" pitchFamily="2" charset="2"/>
              <a:buChar char="Ø"/>
            </a:pPr>
            <a:r>
              <a:rPr lang="zh-CN" altLang="en-US" sz="1600" dirty="0">
                <a:solidFill>
                  <a:schemeClr val="bg2">
                    <a:lumMod val="25000"/>
                  </a:schemeClr>
                </a:solidFill>
                <a:latin typeface="+mn-ea"/>
                <a:cs typeface="+mn-ea"/>
                <a:sym typeface="+mn-lt"/>
              </a:rPr>
              <a:t>尽管当前的工作可能已经拥有创造一些看上去不错的画作，但距离人工智能学会人类艺术创作的真谛还有很长的路要走。</a:t>
            </a:r>
          </a:p>
        </p:txBody>
      </p:sp>
    </p:spTree>
    <p:extLst>
      <p:ext uri="{BB962C8B-B14F-4D97-AF65-F5344CB8AC3E}">
        <p14:creationId xmlns:p14="http://schemas.microsoft.com/office/powerpoint/2010/main" val="113735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65156"/>
          </a:xfrm>
          <a:prstGeom prst="rect">
            <a:avLst/>
          </a:prstGeom>
        </p:spPr>
      </p:pic>
      <p:sp>
        <p:nvSpPr>
          <p:cNvPr id="4"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737346" y="1295399"/>
            <a:ext cx="3376855" cy="2267018"/>
            <a:chOff x="1737346" y="1866899"/>
            <a:chExt cx="3376855" cy="2267018"/>
          </a:xfrm>
        </p:grpSpPr>
        <p:sp>
          <p:nvSpPr>
            <p:cNvPr id="6" name="等腰三角形 5"/>
            <p:cNvSpPr/>
            <p:nvPr/>
          </p:nvSpPr>
          <p:spPr>
            <a:xfrm rot="10800000">
              <a:off x="1737346" y="1866899"/>
              <a:ext cx="3014905" cy="2201027"/>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2099296" y="2024105"/>
              <a:ext cx="3014905" cy="2109812"/>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3003057" y="1618650"/>
            <a:ext cx="1207382" cy="1200329"/>
          </a:xfrm>
          <a:prstGeom prst="rect">
            <a:avLst/>
          </a:prstGeom>
          <a:noFill/>
        </p:spPr>
        <p:txBody>
          <a:bodyPr wrap="none" rtlCol="0">
            <a:spAutoFit/>
          </a:bodyPr>
          <a:lstStyle/>
          <a:p>
            <a:r>
              <a:rPr lang="en-US" altLang="zh-CN" sz="7200" dirty="0">
                <a:solidFill>
                  <a:schemeClr val="bg1"/>
                </a:solidFill>
              </a:rPr>
              <a:t>05</a:t>
            </a:r>
            <a:endParaRPr lang="zh-CN" altLang="en-US" sz="7200" dirty="0">
              <a:solidFill>
                <a:schemeClr val="bg1"/>
              </a:solidFill>
            </a:endParaRPr>
          </a:p>
        </p:txBody>
      </p:sp>
      <p:sp>
        <p:nvSpPr>
          <p:cNvPr id="12" name="等腰三角形 11"/>
          <p:cNvSpPr/>
          <p:nvPr/>
        </p:nvSpPr>
        <p:spPr>
          <a:xfrm rot="5400000">
            <a:off x="4003418" y="4901920"/>
            <a:ext cx="881086" cy="616579"/>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3499384">
            <a:off x="3332345" y="5063855"/>
            <a:ext cx="548805" cy="651439"/>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096000" y="4338220"/>
            <a:ext cx="4507965" cy="461665"/>
          </a:xfrm>
          <a:prstGeom prst="rect">
            <a:avLst/>
          </a:prstGeom>
        </p:spPr>
        <p:txBody>
          <a:bodyPr wrap="none">
            <a:spAutoFit/>
          </a:bodyPr>
          <a:lstStyle/>
          <a:p>
            <a:pPr>
              <a:spcBef>
                <a:spcPct val="0"/>
              </a:spcBef>
            </a:pPr>
            <a:r>
              <a:rPr lang="en-US" altLang="zh-CN" sz="2400" dirty="0">
                <a:solidFill>
                  <a:schemeClr val="bg2">
                    <a:lumMod val="25000"/>
                  </a:schemeClr>
                </a:solidFill>
                <a:cs typeface="+mn-ea"/>
                <a:sym typeface="+mn-lt"/>
              </a:rPr>
              <a:t>Vision of  Neural Style Transfer</a:t>
            </a:r>
          </a:p>
        </p:txBody>
      </p:sp>
      <p:sp>
        <p:nvSpPr>
          <p:cNvPr id="16" name="TextBox 76"/>
          <p:cNvSpPr txBox="1"/>
          <p:nvPr/>
        </p:nvSpPr>
        <p:spPr>
          <a:xfrm>
            <a:off x="6096000" y="3691889"/>
            <a:ext cx="4905375" cy="646331"/>
          </a:xfrm>
          <a:prstGeom prst="rect">
            <a:avLst/>
          </a:prstGeom>
          <a:noFill/>
        </p:spPr>
        <p:txBody>
          <a:bodyPr wrap="square" rtlCol="0">
            <a:spAutoFit/>
          </a:bodyPr>
          <a:lstStyle/>
          <a:p>
            <a:r>
              <a:rPr lang="en-US" altLang="zh-CN" sz="3600" dirty="0">
                <a:solidFill>
                  <a:srgbClr val="FFC000"/>
                </a:solidFill>
                <a:cs typeface="+mn-ea"/>
                <a:sym typeface="+mn-lt"/>
              </a:rPr>
              <a:t>Conclusion</a:t>
            </a:r>
          </a:p>
        </p:txBody>
      </p:sp>
    </p:spTree>
    <p:extLst>
      <p:ext uri="{BB962C8B-B14F-4D97-AF65-F5344CB8AC3E}">
        <p14:creationId xmlns:p14="http://schemas.microsoft.com/office/powerpoint/2010/main" val="6162651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886" y="2386584"/>
            <a:ext cx="3381064" cy="1883664"/>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473" y="2403950"/>
            <a:ext cx="2778494" cy="1851051"/>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2722" y="2395384"/>
            <a:ext cx="2766060" cy="1854342"/>
          </a:xfrm>
          <a:prstGeom prst="rect">
            <a:avLst/>
          </a:prstGeom>
        </p:spPr>
      </p:pic>
      <p:sp>
        <p:nvSpPr>
          <p:cNvPr id="6" name="TextBox 76"/>
          <p:cNvSpPr txBox="1"/>
          <p:nvPr/>
        </p:nvSpPr>
        <p:spPr>
          <a:xfrm>
            <a:off x="1045012" y="4557617"/>
            <a:ext cx="2917388" cy="400110"/>
          </a:xfrm>
          <a:prstGeom prst="rect">
            <a:avLst/>
          </a:prstGeom>
          <a:noFill/>
        </p:spPr>
        <p:txBody>
          <a:bodyPr wrap="square" rtlCol="0">
            <a:spAutoFit/>
          </a:bodyPr>
          <a:lstStyle/>
          <a:p>
            <a:r>
              <a:rPr lang="en-US" altLang="zh-CN" sz="2000" b="1" dirty="0">
                <a:solidFill>
                  <a:srgbClr val="0274A8"/>
                </a:solidFill>
                <a:cs typeface="+mn-ea"/>
                <a:sym typeface="+mn-lt"/>
              </a:rPr>
              <a:t>Automobile industry</a:t>
            </a:r>
            <a:endParaRPr lang="zh-CN" altLang="en-US" sz="2000" b="1" dirty="0">
              <a:solidFill>
                <a:srgbClr val="0274A8"/>
              </a:solidFill>
              <a:cs typeface="+mn-ea"/>
              <a:sym typeface="+mn-lt"/>
            </a:endParaRPr>
          </a:p>
        </p:txBody>
      </p:sp>
      <p:sp>
        <p:nvSpPr>
          <p:cNvPr id="7" name="文本框 6"/>
          <p:cNvSpPr txBox="1"/>
          <p:nvPr/>
        </p:nvSpPr>
        <p:spPr>
          <a:xfrm>
            <a:off x="1429060" y="5045821"/>
            <a:ext cx="2383988" cy="62664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latin typeface="+mj-ea"/>
                <a:ea typeface="+mj-ea"/>
              </a:rPr>
              <a:t>Aided driving</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latin typeface="+mj-ea"/>
                <a:ea typeface="+mj-ea"/>
                <a:cs typeface="+mn-ea"/>
                <a:sym typeface="+mn-lt"/>
              </a:rPr>
              <a:t>Automatic driving</a:t>
            </a:r>
          </a:p>
        </p:txBody>
      </p:sp>
      <p:sp>
        <p:nvSpPr>
          <p:cNvPr id="8" name="TextBox 76"/>
          <p:cNvSpPr txBox="1"/>
          <p:nvPr/>
        </p:nvSpPr>
        <p:spPr>
          <a:xfrm>
            <a:off x="5272171" y="4527137"/>
            <a:ext cx="2091797" cy="400110"/>
          </a:xfrm>
          <a:prstGeom prst="rect">
            <a:avLst/>
          </a:prstGeom>
          <a:noFill/>
        </p:spPr>
        <p:txBody>
          <a:bodyPr wrap="square" rtlCol="0">
            <a:spAutoFit/>
          </a:bodyPr>
          <a:lstStyle/>
          <a:p>
            <a:r>
              <a:rPr lang="en-US" altLang="zh-CN" sz="2000" b="1" dirty="0">
                <a:solidFill>
                  <a:srgbClr val="0274A8"/>
                </a:solidFill>
                <a:cs typeface="+mn-ea"/>
                <a:sym typeface="+mn-lt"/>
              </a:rPr>
              <a:t>Medical Field</a:t>
            </a:r>
            <a:endParaRPr lang="zh-CN" altLang="en-US" sz="2000" b="1" dirty="0">
              <a:solidFill>
                <a:srgbClr val="0274A8"/>
              </a:solidFill>
              <a:cs typeface="+mn-ea"/>
              <a:sym typeface="+mn-lt"/>
            </a:endParaRPr>
          </a:p>
        </p:txBody>
      </p:sp>
      <p:sp>
        <p:nvSpPr>
          <p:cNvPr id="9" name="文本框 8"/>
          <p:cNvSpPr txBox="1"/>
          <p:nvPr/>
        </p:nvSpPr>
        <p:spPr>
          <a:xfrm>
            <a:off x="5116723" y="4933045"/>
            <a:ext cx="3051344" cy="93256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solidFill>
                  <a:schemeClr val="bg2">
                    <a:lumMod val="25000"/>
                  </a:schemeClr>
                </a:solidFill>
                <a:latin typeface="+mn-ea"/>
                <a:cs typeface="+mn-ea"/>
                <a:sym typeface="+mn-lt"/>
              </a:rPr>
              <a:t>Medical image</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latin typeface="+mn-ea"/>
                <a:cs typeface="+mn-ea"/>
                <a:sym typeface="+mn-lt"/>
              </a:rPr>
              <a:t>Health management</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latin typeface="+mn-ea"/>
                <a:cs typeface="+mn-ea"/>
                <a:sym typeface="+mn-lt"/>
              </a:rPr>
              <a:t>Disease risk prediction</a:t>
            </a:r>
            <a:endParaRPr lang="en-US" altLang="zh-CN" sz="1400" dirty="0">
              <a:solidFill>
                <a:schemeClr val="bg2">
                  <a:lumMod val="25000"/>
                </a:schemeClr>
              </a:solidFill>
              <a:cs typeface="+mn-ea"/>
              <a:sym typeface="+mn-lt"/>
            </a:endParaRPr>
          </a:p>
        </p:txBody>
      </p:sp>
      <p:sp>
        <p:nvSpPr>
          <p:cNvPr id="10" name="TextBox 76"/>
          <p:cNvSpPr txBox="1"/>
          <p:nvPr/>
        </p:nvSpPr>
        <p:spPr>
          <a:xfrm>
            <a:off x="8685514" y="4548473"/>
            <a:ext cx="2256806" cy="400110"/>
          </a:xfrm>
          <a:prstGeom prst="rect">
            <a:avLst/>
          </a:prstGeom>
          <a:noFill/>
        </p:spPr>
        <p:txBody>
          <a:bodyPr wrap="square" rtlCol="0">
            <a:spAutoFit/>
          </a:bodyPr>
          <a:lstStyle/>
          <a:p>
            <a:r>
              <a:rPr lang="en-US" altLang="zh-CN" sz="2000" b="1" dirty="0">
                <a:solidFill>
                  <a:srgbClr val="0274A8"/>
                </a:solidFill>
                <a:cs typeface="+mn-ea"/>
                <a:sym typeface="+mn-lt"/>
              </a:rPr>
              <a:t>Retail Industry</a:t>
            </a:r>
            <a:endParaRPr lang="zh-CN" altLang="en-US" sz="2000" b="1" dirty="0">
              <a:solidFill>
                <a:srgbClr val="0274A8"/>
              </a:solidFill>
              <a:cs typeface="+mn-ea"/>
              <a:sym typeface="+mn-lt"/>
            </a:endParaRPr>
          </a:p>
        </p:txBody>
      </p:sp>
      <p:sp>
        <p:nvSpPr>
          <p:cNvPr id="11" name="文本框 10"/>
          <p:cNvSpPr txBox="1"/>
          <p:nvPr/>
        </p:nvSpPr>
        <p:spPr>
          <a:xfrm>
            <a:off x="8612362" y="4929997"/>
            <a:ext cx="2845070" cy="93256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Face recognition</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Smart supply Chain</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Self-clearing payment</a:t>
            </a:r>
          </a:p>
        </p:txBody>
      </p:sp>
      <p:sp>
        <p:nvSpPr>
          <p:cNvPr id="12" name="文本框 11"/>
          <p:cNvSpPr txBox="1"/>
          <p:nvPr/>
        </p:nvSpPr>
        <p:spPr>
          <a:xfrm>
            <a:off x="947963" y="1564793"/>
            <a:ext cx="10329840" cy="652486"/>
          </a:xfrm>
          <a:prstGeom prst="rect">
            <a:avLst/>
          </a:prstGeom>
          <a:noFill/>
        </p:spPr>
        <p:txBody>
          <a:bodyPr wrap="square" rtlCol="0">
            <a:spAutoFit/>
          </a:bodyPr>
          <a:lstStyle/>
          <a:p>
            <a:pPr>
              <a:lnSpc>
                <a:spcPct val="130000"/>
              </a:lnSpc>
            </a:pPr>
            <a:r>
              <a:rPr lang="en-US" altLang="zh-CN" sz="1400" dirty="0">
                <a:solidFill>
                  <a:schemeClr val="bg2">
                    <a:lumMod val="25000"/>
                  </a:schemeClr>
                </a:solidFill>
                <a:cs typeface="+mn-ea"/>
                <a:sym typeface="+mn-lt"/>
              </a:rPr>
              <a:t>AI technologies including machine learning, natural language processing, computer vision and intelligent adaptive technology have made great strides over the last decade. </a:t>
            </a:r>
          </a:p>
        </p:txBody>
      </p:sp>
      <p:sp>
        <p:nvSpPr>
          <p:cNvPr id="13" name="TextBox 76"/>
          <p:cNvSpPr txBox="1"/>
          <p:nvPr/>
        </p:nvSpPr>
        <p:spPr>
          <a:xfrm>
            <a:off x="929674" y="1087667"/>
            <a:ext cx="7766270" cy="400110"/>
          </a:xfrm>
          <a:prstGeom prst="rect">
            <a:avLst/>
          </a:prstGeom>
          <a:noFill/>
        </p:spPr>
        <p:txBody>
          <a:bodyPr wrap="square"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cs typeface="+mn-ea"/>
                <a:sym typeface="+mn-lt"/>
              </a:rPr>
              <a:t>Application of AI in different fields</a:t>
            </a:r>
            <a:endParaRPr lang="zh-CN" altLang="en-US" sz="2000" b="1" dirty="0">
              <a:solidFill>
                <a:srgbClr val="FFC000"/>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144940" y="5915787"/>
            <a:ext cx="9683461" cy="65248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“From autonomous cars and adaptive email-filters to predictive policing systems, machine learning (ML) system outperform humans on specific tasks.” ---- </a:t>
            </a:r>
            <a:r>
              <a:rPr lang="en-US" altLang="zh-CN" sz="1400" dirty="0" err="1">
                <a:solidFill>
                  <a:schemeClr val="bg2">
                    <a:lumMod val="25000"/>
                  </a:schemeClr>
                </a:solidFill>
                <a:latin typeface="微软雅黑" panose="020B0503020204020204" pitchFamily="34" charset="-122"/>
                <a:ea typeface="微软雅黑" panose="020B0503020204020204" pitchFamily="34" charset="-122"/>
                <a:cs typeface="+mn-ea"/>
                <a:sym typeface="+mn-lt"/>
              </a:rPr>
              <a:t>Doshi</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n-ea"/>
                <a:sym typeface="+mn-lt"/>
              </a:rPr>
              <a:t>-Velez &amp; Kim (2017)</a:t>
            </a:r>
          </a:p>
        </p:txBody>
      </p:sp>
      <p:sp>
        <p:nvSpPr>
          <p:cNvPr id="17" name="TextBox 76"/>
          <p:cNvSpPr txBox="1"/>
          <p:nvPr/>
        </p:nvSpPr>
        <p:spPr>
          <a:xfrm>
            <a:off x="3434256" y="242308"/>
            <a:ext cx="8036256" cy="523220"/>
          </a:xfrm>
          <a:prstGeom prst="rect">
            <a:avLst/>
          </a:prstGeom>
          <a:noFill/>
        </p:spPr>
        <p:txBody>
          <a:bodyPr wrap="square" rtlCol="0">
            <a:spAutoFit/>
          </a:bodyPr>
          <a:lstStyle/>
          <a:p>
            <a:r>
              <a:rPr lang="en-US" altLang="zh-CN" sz="2800" b="1" dirty="0">
                <a:solidFill>
                  <a:srgbClr val="484F59"/>
                </a:solidFill>
                <a:latin typeface="微软雅黑" panose="020B0503020204020204" pitchFamily="34" charset="-122"/>
                <a:ea typeface="微软雅黑" panose="020B0503020204020204" pitchFamily="34" charset="-122"/>
                <a:cs typeface="+mn-ea"/>
                <a:sym typeface="+mn-lt"/>
              </a:rPr>
              <a:t>The application of NST</a:t>
            </a:r>
            <a:endParaRPr lang="zh-CN" altLang="en-US" sz="2000"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18" name="TextBox 76"/>
          <p:cNvSpPr txBox="1"/>
          <p:nvPr/>
        </p:nvSpPr>
        <p:spPr>
          <a:xfrm>
            <a:off x="764701" y="231494"/>
            <a:ext cx="2892585" cy="523220"/>
          </a:xfrm>
          <a:prstGeom prst="rect">
            <a:avLst/>
          </a:prstGeom>
          <a:noFill/>
        </p:spPr>
        <p:txBody>
          <a:bodyPr wrap="square" rtlCol="0">
            <a:spAutoFit/>
          </a:bodyPr>
          <a:lstStyle/>
          <a:p>
            <a:r>
              <a:rPr lang="en-US" altLang="zh-CN" sz="2800" dirty="0">
                <a:solidFill>
                  <a:srgbClr val="0274A8"/>
                </a:solidFill>
                <a:cs typeface="+mn-ea"/>
                <a:sym typeface="+mn-lt"/>
              </a:rPr>
              <a:t>Conclusion</a:t>
            </a:r>
            <a:endParaRPr lang="zh-CN" altLang="en-US" sz="2800" dirty="0">
              <a:solidFill>
                <a:srgbClr val="0274A8"/>
              </a:solidFill>
              <a:cs typeface="+mn-ea"/>
              <a:sym typeface="+mn-lt"/>
            </a:endParaRPr>
          </a:p>
        </p:txBody>
      </p:sp>
      <p:sp>
        <p:nvSpPr>
          <p:cNvPr id="19" name="文本框 21"/>
          <p:cNvSpPr txBox="1"/>
          <p:nvPr/>
        </p:nvSpPr>
        <p:spPr>
          <a:xfrm>
            <a:off x="64008" y="6545607"/>
            <a:ext cx="5601798"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 </a:t>
            </a:r>
            <a:r>
              <a:rPr lang="en-US" altLang="zh-CN" sz="1100" dirty="0">
                <a:cs typeface="+mn-ea"/>
                <a:sym typeface="+mn-lt"/>
              </a:rPr>
              <a:t>from Baidu Gallery</a:t>
            </a:r>
            <a:endParaRPr lang="zh-CN" altLang="en-US" sz="1100" dirty="0">
              <a:cs typeface="+mn-ea"/>
              <a:sym typeface="+mn-lt"/>
            </a:endParaRPr>
          </a:p>
        </p:txBody>
      </p:sp>
    </p:spTree>
    <p:extLst>
      <p:ext uri="{BB962C8B-B14F-4D97-AF65-F5344CB8AC3E}">
        <p14:creationId xmlns:p14="http://schemas.microsoft.com/office/powerpoint/2010/main" val="79703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801785" y="973444"/>
            <a:ext cx="8218154" cy="5311819"/>
          </a:xfrm>
          <a:prstGeom prst="rect">
            <a:avLst/>
          </a:prstGeom>
        </p:spPr>
      </p:pic>
      <p:sp>
        <p:nvSpPr>
          <p:cNvPr id="9" name="TextBox 76"/>
          <p:cNvSpPr txBox="1"/>
          <p:nvPr/>
        </p:nvSpPr>
        <p:spPr>
          <a:xfrm>
            <a:off x="888375" y="227163"/>
            <a:ext cx="2892585" cy="523220"/>
          </a:xfrm>
          <a:prstGeom prst="rect">
            <a:avLst/>
          </a:prstGeom>
          <a:noFill/>
        </p:spPr>
        <p:txBody>
          <a:bodyPr wrap="square" rtlCol="0">
            <a:spAutoFit/>
          </a:bodyPr>
          <a:lstStyle/>
          <a:p>
            <a:r>
              <a:rPr lang="en-US" altLang="zh-CN" sz="2800" dirty="0">
                <a:solidFill>
                  <a:srgbClr val="0274A8"/>
                </a:solidFill>
                <a:cs typeface="+mn-ea"/>
                <a:sym typeface="+mn-lt"/>
              </a:rPr>
              <a:t>Conclusion</a:t>
            </a:r>
            <a:endParaRPr lang="zh-CN" altLang="en-US" sz="2800" dirty="0">
              <a:solidFill>
                <a:srgbClr val="0274A8"/>
              </a:solidFill>
              <a:cs typeface="+mn-ea"/>
              <a:sym typeface="+mn-lt"/>
            </a:endParaRPr>
          </a:p>
        </p:txBody>
      </p:sp>
      <p:sp>
        <p:nvSpPr>
          <p:cNvPr id="22" name="泪滴形 21"/>
          <p:cNvSpPr/>
          <p:nvPr/>
        </p:nvSpPr>
        <p:spPr>
          <a:xfrm>
            <a:off x="1047651" y="1602345"/>
            <a:ext cx="992665" cy="992665"/>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23" name="泪滴形 22"/>
          <p:cNvSpPr/>
          <p:nvPr/>
        </p:nvSpPr>
        <p:spPr>
          <a:xfrm>
            <a:off x="1036076" y="3161969"/>
            <a:ext cx="992665" cy="992665"/>
          </a:xfrm>
          <a:prstGeom prst="teardrop">
            <a:avLst/>
          </a:prstGeom>
          <a:solidFill>
            <a:srgbClr val="48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30" name="TextBox 76"/>
          <p:cNvSpPr txBox="1"/>
          <p:nvPr/>
        </p:nvSpPr>
        <p:spPr>
          <a:xfrm>
            <a:off x="2174144" y="1539433"/>
            <a:ext cx="3601623" cy="369332"/>
          </a:xfrm>
          <a:prstGeom prst="rect">
            <a:avLst/>
          </a:prstGeom>
          <a:noFill/>
        </p:spPr>
        <p:txBody>
          <a:bodyPr wrap="square" rtlCol="0">
            <a:spAutoFit/>
          </a:bodyPr>
          <a:lstStyle/>
          <a:p>
            <a:r>
              <a:rPr lang="en-US" altLang="zh-CN" b="1" dirty="0">
                <a:solidFill>
                  <a:srgbClr val="FFC000"/>
                </a:solidFill>
                <a:cs typeface="+mn-ea"/>
                <a:sym typeface="+mn-lt"/>
              </a:rPr>
              <a:t>Redefine AI by three principles</a:t>
            </a:r>
          </a:p>
        </p:txBody>
      </p:sp>
      <p:sp>
        <p:nvSpPr>
          <p:cNvPr id="31" name="文本框 30"/>
          <p:cNvSpPr txBox="1"/>
          <p:nvPr/>
        </p:nvSpPr>
        <p:spPr>
          <a:xfrm>
            <a:off x="2174143" y="1883123"/>
            <a:ext cx="3247631" cy="65248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Realize human value</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intelligently pursue objectives</a:t>
            </a:r>
          </a:p>
        </p:txBody>
      </p:sp>
      <p:sp>
        <p:nvSpPr>
          <p:cNvPr id="32" name="TextBox 76"/>
          <p:cNvSpPr txBox="1"/>
          <p:nvPr/>
        </p:nvSpPr>
        <p:spPr>
          <a:xfrm>
            <a:off x="2174145" y="3113590"/>
            <a:ext cx="3647922" cy="369332"/>
          </a:xfrm>
          <a:prstGeom prst="rect">
            <a:avLst/>
          </a:prstGeom>
          <a:noFill/>
        </p:spPr>
        <p:txBody>
          <a:bodyPr wrap="square" rtlCol="0">
            <a:spAutoFit/>
          </a:bodyPr>
          <a:lstStyle/>
          <a:p>
            <a:r>
              <a:rPr lang="en-US" altLang="zh-CN" b="1" dirty="0">
                <a:solidFill>
                  <a:srgbClr val="FFC000"/>
                </a:solidFill>
                <a:cs typeface="+mn-ea"/>
                <a:sym typeface="+mn-lt"/>
              </a:rPr>
              <a:t>Interpretable Machine learning</a:t>
            </a:r>
          </a:p>
        </p:txBody>
      </p:sp>
      <p:sp>
        <p:nvSpPr>
          <p:cNvPr id="33" name="文本框 32"/>
          <p:cNvSpPr txBox="1"/>
          <p:nvPr/>
        </p:nvSpPr>
        <p:spPr>
          <a:xfrm>
            <a:off x="2183474" y="3445381"/>
            <a:ext cx="3051344" cy="62395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Reduce machine uncertainty </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ensure the instruction correct</a:t>
            </a:r>
          </a:p>
        </p:txBody>
      </p:sp>
      <p:sp>
        <p:nvSpPr>
          <p:cNvPr id="34" name="Freeform 63"/>
          <p:cNvSpPr>
            <a:spLocks noEditPoints="1"/>
          </p:cNvSpPr>
          <p:nvPr/>
        </p:nvSpPr>
        <p:spPr bwMode="auto">
          <a:xfrm>
            <a:off x="1335235" y="1837293"/>
            <a:ext cx="484187" cy="414338"/>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ln>
        </p:spPr>
        <p:txBody>
          <a:bodyPr lIns="121920" tIns="60960" rIns="121920" bIns="60960"/>
          <a:lstStyle/>
          <a:p>
            <a:pPr eaLnBrk="1" fontAlgn="auto" hangingPunct="1">
              <a:spcBef>
                <a:spcPts val="0"/>
              </a:spcBef>
              <a:spcAft>
                <a:spcPts val="0"/>
              </a:spcAft>
              <a:defRPr/>
            </a:pPr>
            <a:endParaRPr lang="en-US" sz="3200">
              <a:cs typeface="+mn-ea"/>
              <a:sym typeface="+mn-lt"/>
            </a:endParaRPr>
          </a:p>
        </p:txBody>
      </p:sp>
      <p:grpSp>
        <p:nvGrpSpPr>
          <p:cNvPr id="35" name="Group 119"/>
          <p:cNvGrpSpPr/>
          <p:nvPr/>
        </p:nvGrpSpPr>
        <p:grpSpPr>
          <a:xfrm>
            <a:off x="1305982" y="3377994"/>
            <a:ext cx="525995" cy="504077"/>
            <a:chOff x="1168380" y="3486162"/>
            <a:chExt cx="381000" cy="365126"/>
          </a:xfrm>
          <a:solidFill>
            <a:schemeClr val="bg1"/>
          </a:solidFill>
        </p:grpSpPr>
        <p:sp>
          <p:nvSpPr>
            <p:cNvPr id="36" name="Freeform 16"/>
            <p:cNvSpPr/>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cs typeface="+mn-ea"/>
                <a:sym typeface="+mn-lt"/>
              </a:endParaRPr>
            </a:p>
          </p:txBody>
        </p:sp>
        <p:sp>
          <p:nvSpPr>
            <p:cNvPr id="37" name="Freeform 17"/>
            <p:cNvSpPr/>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cs typeface="+mn-ea"/>
                <a:sym typeface="+mn-lt"/>
              </a:endParaRPr>
            </a:p>
          </p:txBody>
        </p:sp>
        <p:sp>
          <p:nvSpPr>
            <p:cNvPr id="38" name="Freeform 18"/>
            <p:cNvSpPr/>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cs typeface="+mn-ea"/>
                <a:sym typeface="+mn-lt"/>
              </a:endParaRPr>
            </a:p>
          </p:txBody>
        </p:sp>
      </p:grpSp>
      <p:sp>
        <p:nvSpPr>
          <p:cNvPr id="39" name="TextBox 76"/>
          <p:cNvSpPr txBox="1"/>
          <p:nvPr/>
        </p:nvSpPr>
        <p:spPr>
          <a:xfrm>
            <a:off x="1855239" y="4592341"/>
            <a:ext cx="3249196" cy="400110"/>
          </a:xfrm>
          <a:prstGeom prst="rect">
            <a:avLst/>
          </a:prstGeom>
          <a:noFill/>
        </p:spPr>
        <p:txBody>
          <a:bodyPr wrap="square" rtlCol="0">
            <a:spAutoFit/>
          </a:bodyPr>
          <a:lstStyle/>
          <a:p>
            <a:r>
              <a:rPr lang="en-US" altLang="zh-CN" sz="2000" b="1" dirty="0">
                <a:solidFill>
                  <a:srgbClr val="0274A8"/>
                </a:solidFill>
                <a:cs typeface="+mn-ea"/>
                <a:sym typeface="+mn-lt"/>
              </a:rPr>
              <a:t>Vision of NST</a:t>
            </a:r>
          </a:p>
        </p:txBody>
      </p:sp>
      <p:sp>
        <p:nvSpPr>
          <p:cNvPr id="40" name="文本框 39"/>
          <p:cNvSpPr txBox="1"/>
          <p:nvPr/>
        </p:nvSpPr>
        <p:spPr>
          <a:xfrm>
            <a:off x="1409898" y="5148789"/>
            <a:ext cx="5199245" cy="65248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Create reliable AI to better serve human beings</a:t>
            </a:r>
          </a:p>
          <a:p>
            <a:pPr marL="285750" indent="-285750">
              <a:lnSpc>
                <a:spcPct val="130000"/>
              </a:lnSpc>
              <a:buFont typeface="Wingdings" panose="05000000000000000000" pitchFamily="2" charset="2"/>
              <a:buChar char="Ø"/>
            </a:pPr>
            <a:r>
              <a:rPr lang="en-US" altLang="zh-CN" sz="1400" dirty="0">
                <a:solidFill>
                  <a:schemeClr val="bg2">
                    <a:lumMod val="25000"/>
                  </a:schemeClr>
                </a:solidFill>
                <a:cs typeface="+mn-ea"/>
                <a:sym typeface="+mn-lt"/>
              </a:rPr>
              <a:t>AI will appear in more fields to assist human beings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5458600" y="104138"/>
            <a:ext cx="3795128" cy="523220"/>
          </a:xfrm>
          <a:prstGeom prst="rect">
            <a:avLst/>
          </a:prstGeom>
          <a:noFill/>
        </p:spPr>
        <p:txBody>
          <a:bodyPr wrap="square" rtlCol="0">
            <a:spAutoFit/>
          </a:bodyPr>
          <a:lstStyle/>
          <a:p>
            <a:r>
              <a:rPr lang="en-US" altLang="zh-CN" sz="2800" b="1" dirty="0">
                <a:latin typeface="+mn-ea"/>
                <a:cs typeface="+mn-ea"/>
                <a:sym typeface="+mn-lt"/>
              </a:rPr>
              <a:t>Neural Style Transfer</a:t>
            </a:r>
            <a:endParaRPr lang="zh-CN" altLang="en-US" sz="2800" b="1" dirty="0">
              <a:latin typeface="+mn-ea"/>
              <a:cs typeface="+mn-ea"/>
              <a:sym typeface="+mn-lt"/>
            </a:endParaRPr>
          </a:p>
        </p:txBody>
      </p:sp>
      <p:sp>
        <p:nvSpPr>
          <p:cNvPr id="12" name="文本框 21"/>
          <p:cNvSpPr txBox="1"/>
          <p:nvPr/>
        </p:nvSpPr>
        <p:spPr>
          <a:xfrm>
            <a:off x="2350008" y="2606040"/>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13" name="TextBox 76"/>
          <p:cNvSpPr txBox="1"/>
          <p:nvPr/>
        </p:nvSpPr>
        <p:spPr>
          <a:xfrm>
            <a:off x="776349" y="243069"/>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189" y="2849430"/>
            <a:ext cx="2808315" cy="1755197"/>
          </a:xfrm>
          <a:prstGeom prst="rect">
            <a:avLst/>
          </a:prstGeom>
        </p:spPr>
      </p:pic>
      <p:sp>
        <p:nvSpPr>
          <p:cNvPr id="14" name="TextBox 8"/>
          <p:cNvSpPr txBox="1"/>
          <p:nvPr/>
        </p:nvSpPr>
        <p:spPr>
          <a:xfrm>
            <a:off x="106172" y="3516284"/>
            <a:ext cx="2008586"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Style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8" name="TextBox 8"/>
          <p:cNvSpPr txBox="1"/>
          <p:nvPr/>
        </p:nvSpPr>
        <p:spPr>
          <a:xfrm>
            <a:off x="-207773" y="1543399"/>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Content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9" name="TextBox 8"/>
          <p:cNvSpPr txBox="1"/>
          <p:nvPr/>
        </p:nvSpPr>
        <p:spPr>
          <a:xfrm>
            <a:off x="-174800" y="5504135"/>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Generated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pic>
        <p:nvPicPr>
          <p:cNvPr id="1026" name="Picture 2" desc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225" y="813815"/>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64" y="4802447"/>
            <a:ext cx="2814284" cy="1879321"/>
          </a:xfrm>
          <a:prstGeom prst="rect">
            <a:avLst/>
          </a:prstGeom>
          <a:noFill/>
          <a:extLst>
            <a:ext uri="{909E8E84-426E-40DD-AFC4-6F175D3DCCD1}">
              <a14:hiddenFill xmlns:a14="http://schemas.microsoft.com/office/drawing/2010/main">
                <a:solidFill>
                  <a:srgbClr val="FFFFFF"/>
                </a:solidFill>
              </a14:hiddenFill>
            </a:ext>
          </a:extLst>
        </p:spPr>
      </p:pic>
      <p:sp>
        <p:nvSpPr>
          <p:cNvPr id="20" name="加号 19"/>
          <p:cNvSpPr/>
          <p:nvPr/>
        </p:nvSpPr>
        <p:spPr>
          <a:xfrm>
            <a:off x="850392" y="2423160"/>
            <a:ext cx="585216" cy="6217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996696" y="4270248"/>
            <a:ext cx="320040" cy="813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1"/>
          <p:cNvSpPr txBox="1"/>
          <p:nvPr/>
        </p:nvSpPr>
        <p:spPr>
          <a:xfrm>
            <a:off x="2438400" y="4532376"/>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17" name="文本框 21"/>
          <p:cNvSpPr txBox="1"/>
          <p:nvPr/>
        </p:nvSpPr>
        <p:spPr>
          <a:xfrm>
            <a:off x="2407920" y="6614160"/>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22" name="文本框 21"/>
          <p:cNvSpPr txBox="1"/>
          <p:nvPr/>
        </p:nvSpPr>
        <p:spPr>
          <a:xfrm>
            <a:off x="5581274" y="2631119"/>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455" y="2874509"/>
            <a:ext cx="2808315" cy="1755197"/>
          </a:xfrm>
          <a:prstGeom prst="rect">
            <a:avLst/>
          </a:prstGeom>
        </p:spPr>
      </p:pic>
      <p:pic>
        <p:nvPicPr>
          <p:cNvPr id="24" name="Picture 2" desc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491" y="838894"/>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630" y="4827526"/>
            <a:ext cx="2814284" cy="1879321"/>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1"/>
          <p:cNvSpPr txBox="1"/>
          <p:nvPr/>
        </p:nvSpPr>
        <p:spPr>
          <a:xfrm>
            <a:off x="5669666" y="4557455"/>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29" name="文本框 21"/>
          <p:cNvSpPr txBox="1"/>
          <p:nvPr/>
        </p:nvSpPr>
        <p:spPr>
          <a:xfrm>
            <a:off x="5639186" y="6639239"/>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30" name="文本框 29"/>
          <p:cNvSpPr txBox="1"/>
          <p:nvPr/>
        </p:nvSpPr>
        <p:spPr>
          <a:xfrm>
            <a:off x="8812540" y="2656198"/>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9721" y="2899588"/>
            <a:ext cx="2808315" cy="1755197"/>
          </a:xfrm>
          <a:prstGeom prst="rect">
            <a:avLst/>
          </a:prstGeom>
        </p:spPr>
      </p:pic>
      <p:pic>
        <p:nvPicPr>
          <p:cNvPr id="32" name="Picture 2" desc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5757" y="863973"/>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896" y="4852605"/>
            <a:ext cx="2814284" cy="1879321"/>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21"/>
          <p:cNvSpPr txBox="1"/>
          <p:nvPr/>
        </p:nvSpPr>
        <p:spPr>
          <a:xfrm>
            <a:off x="8900932" y="4582534"/>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35" name="文本框 21"/>
          <p:cNvSpPr txBox="1"/>
          <p:nvPr/>
        </p:nvSpPr>
        <p:spPr>
          <a:xfrm>
            <a:off x="8870452" y="6664318"/>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Tree>
    <p:extLst>
      <p:ext uri="{BB962C8B-B14F-4D97-AF65-F5344CB8AC3E}">
        <p14:creationId xmlns:p14="http://schemas.microsoft.com/office/powerpoint/2010/main" val="1613268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7"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028"/>
                                        </p:tgtEl>
                                        <p:attrNameLst>
                                          <p:attrName>style.visibility</p:attrName>
                                        </p:attrNameLst>
                                      </p:cBhvr>
                                      <p:to>
                                        <p:strVal val="visible"/>
                                      </p:to>
                                    </p:set>
                                    <p:animEffect transition="in" filter="fade">
                                      <p:cBhvr>
                                        <p:cTn id="54" dur="1000"/>
                                        <p:tgtEl>
                                          <p:spTgt spid="1028"/>
                                        </p:tgtEl>
                                      </p:cBhvr>
                                    </p:animEffect>
                                    <p:anim calcmode="lin" valueType="num">
                                      <p:cBhvr>
                                        <p:cTn id="55" dur="1000" fill="hold"/>
                                        <p:tgtEl>
                                          <p:spTgt spid="1028"/>
                                        </p:tgtEl>
                                        <p:attrNameLst>
                                          <p:attrName>ppt_x</p:attrName>
                                        </p:attrNameLst>
                                      </p:cBhvr>
                                      <p:tavLst>
                                        <p:tav tm="0">
                                          <p:val>
                                            <p:strVal val="#ppt_x"/>
                                          </p:val>
                                        </p:tav>
                                        <p:tav tm="100000">
                                          <p:val>
                                            <p:strVal val="#ppt_x"/>
                                          </p:val>
                                        </p:tav>
                                      </p:tavLst>
                                    </p:anim>
                                    <p:anim calcmode="lin" valueType="num">
                                      <p:cBhvr>
                                        <p:cTn id="56" dur="1000" fill="hold"/>
                                        <p:tgtEl>
                                          <p:spTgt spid="1028"/>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98"/>
          <p:cNvSpPr txBox="1"/>
          <p:nvPr/>
        </p:nvSpPr>
        <p:spPr>
          <a:xfrm>
            <a:off x="506276" y="829193"/>
            <a:ext cx="11316915" cy="3453253"/>
          </a:xfrm>
          <a:prstGeom prst="rect">
            <a:avLst/>
          </a:prstGeom>
          <a:noFill/>
        </p:spPr>
        <p:txBody>
          <a:bodyPr wrap="square" rtlCol="0">
            <a:spAutoFit/>
          </a:bodyPr>
          <a:lstStyle/>
          <a:p>
            <a:pPr marL="342900" indent="-342900">
              <a:lnSpc>
                <a:spcPct val="130000"/>
              </a:lnSpc>
              <a:buFont typeface="+mj-lt"/>
              <a:buAutoNum type="arabicPeriod"/>
            </a:pPr>
            <a:r>
              <a:rPr lang="en-US" altLang="zh-CN" sz="1400" dirty="0">
                <a:solidFill>
                  <a:schemeClr val="bg2">
                    <a:lumMod val="25000"/>
                  </a:schemeClr>
                </a:solidFill>
                <a:cs typeface="+mn-ea"/>
                <a:sym typeface="+mn-lt"/>
              </a:rPr>
              <a:t> L. A. </a:t>
            </a:r>
            <a:r>
              <a:rPr lang="en-US" altLang="zh-CN" sz="1400" dirty="0" err="1">
                <a:solidFill>
                  <a:schemeClr val="bg2">
                    <a:lumMod val="25000"/>
                  </a:schemeClr>
                </a:solidFill>
                <a:cs typeface="+mn-ea"/>
                <a:sym typeface="+mn-lt"/>
              </a:rPr>
              <a:t>Gatys</a:t>
            </a:r>
            <a:r>
              <a:rPr lang="en-US" altLang="zh-CN" sz="1400" dirty="0">
                <a:solidFill>
                  <a:schemeClr val="bg2">
                    <a:lumMod val="25000"/>
                  </a:schemeClr>
                </a:solidFill>
                <a:cs typeface="+mn-ea"/>
                <a:sym typeface="+mn-lt"/>
              </a:rPr>
              <a:t>, A. S. Ecker, and M. </a:t>
            </a:r>
            <a:r>
              <a:rPr lang="en-US" altLang="zh-CN" sz="1400" dirty="0" err="1">
                <a:solidFill>
                  <a:schemeClr val="bg2">
                    <a:lumMod val="25000"/>
                  </a:schemeClr>
                </a:solidFill>
                <a:cs typeface="+mn-ea"/>
                <a:sym typeface="+mn-lt"/>
              </a:rPr>
              <a:t>Bethge</a:t>
            </a:r>
            <a:r>
              <a:rPr lang="en-US" altLang="zh-CN" sz="1400" dirty="0">
                <a:solidFill>
                  <a:schemeClr val="bg2">
                    <a:lumMod val="25000"/>
                  </a:schemeClr>
                </a:solidFill>
                <a:cs typeface="+mn-ea"/>
                <a:sym typeface="+mn-lt"/>
              </a:rPr>
              <a:t>, “Image style transfer using convolutional neural networks,” in Proceedings of the IEEE Conference on Computer Vision and Pattern Recognition, 2016, pp. 2414–2423.</a:t>
            </a:r>
          </a:p>
          <a:p>
            <a:pPr marL="342900" indent="-342900">
              <a:lnSpc>
                <a:spcPct val="130000"/>
              </a:lnSpc>
              <a:buFont typeface="+mj-lt"/>
              <a:buAutoNum type="arabicPeriod"/>
            </a:pPr>
            <a:r>
              <a:rPr lang="en-US" altLang="zh-CN" sz="1400" dirty="0">
                <a:solidFill>
                  <a:schemeClr val="bg2">
                    <a:lumMod val="25000"/>
                  </a:schemeClr>
                </a:solidFill>
                <a:cs typeface="+mn-ea"/>
                <a:sym typeface="+mn-lt"/>
              </a:rPr>
              <a:t>Jing, Y, Yang, Y, Feng, Z, Ye, J, Yu, Y &amp; Song, M 2020, ‘Neural Style Transfer: A Review’, IEEE transactions on visualization and computer graphics, vol. 26, no. 11, pp. 3365–3385.</a:t>
            </a:r>
          </a:p>
          <a:p>
            <a:pPr marL="342900" indent="-342900">
              <a:lnSpc>
                <a:spcPct val="130000"/>
              </a:lnSpc>
              <a:buFont typeface="+mj-lt"/>
              <a:buAutoNum type="arabicPeriod"/>
            </a:pPr>
            <a:r>
              <a:rPr lang="en-US" altLang="zh-CN" sz="1400" dirty="0">
                <a:solidFill>
                  <a:schemeClr val="bg2">
                    <a:lumMod val="25000"/>
                  </a:schemeClr>
                </a:solidFill>
                <a:cs typeface="+mn-ea"/>
                <a:sym typeface="+mn-lt"/>
              </a:rPr>
              <a:t> L. A. </a:t>
            </a:r>
            <a:r>
              <a:rPr lang="en-US" altLang="zh-CN" sz="1400" dirty="0" err="1">
                <a:solidFill>
                  <a:schemeClr val="bg2">
                    <a:lumMod val="25000"/>
                  </a:schemeClr>
                </a:solidFill>
                <a:cs typeface="+mn-ea"/>
                <a:sym typeface="+mn-lt"/>
              </a:rPr>
              <a:t>Gatys</a:t>
            </a:r>
            <a:r>
              <a:rPr lang="en-US" altLang="zh-CN" sz="1400" dirty="0">
                <a:solidFill>
                  <a:schemeClr val="bg2">
                    <a:lumMod val="25000"/>
                  </a:schemeClr>
                </a:solidFill>
                <a:cs typeface="+mn-ea"/>
                <a:sym typeface="+mn-lt"/>
              </a:rPr>
              <a:t>, A. S. Ecker, and M. </a:t>
            </a:r>
            <a:r>
              <a:rPr lang="en-US" altLang="zh-CN" sz="1400" dirty="0" err="1">
                <a:solidFill>
                  <a:schemeClr val="bg2">
                    <a:lumMod val="25000"/>
                  </a:schemeClr>
                </a:solidFill>
                <a:cs typeface="+mn-ea"/>
                <a:sym typeface="+mn-lt"/>
              </a:rPr>
              <a:t>Bethge</a:t>
            </a:r>
            <a:r>
              <a:rPr lang="en-US" altLang="zh-CN" sz="1400" dirty="0">
                <a:solidFill>
                  <a:schemeClr val="bg2">
                    <a:lumMod val="25000"/>
                  </a:schemeClr>
                </a:solidFill>
                <a:cs typeface="+mn-ea"/>
                <a:sym typeface="+mn-lt"/>
              </a:rPr>
              <a:t> 2015, ‘A Neural Algorithm of Artistic Style’, arXiv.org.</a:t>
            </a:r>
          </a:p>
          <a:p>
            <a:pPr marL="342900" indent="-342900">
              <a:lnSpc>
                <a:spcPct val="130000"/>
              </a:lnSpc>
              <a:buFont typeface="+mj-lt"/>
              <a:buAutoNum type="arabicPeriod"/>
            </a:pPr>
            <a:r>
              <a:rPr lang="en-US" altLang="zh-CN" sz="1400" dirty="0">
                <a:solidFill>
                  <a:schemeClr val="bg2">
                    <a:lumMod val="25000"/>
                  </a:schemeClr>
                </a:solidFill>
                <a:cs typeface="+mn-ea"/>
                <a:sym typeface="+mn-lt"/>
              </a:rPr>
              <a:t> L. A. </a:t>
            </a:r>
            <a:r>
              <a:rPr lang="en-US" altLang="zh-CN" sz="1400" dirty="0" err="1">
                <a:solidFill>
                  <a:schemeClr val="bg2">
                    <a:lumMod val="25000"/>
                  </a:schemeClr>
                </a:solidFill>
                <a:cs typeface="+mn-ea"/>
                <a:sym typeface="+mn-lt"/>
              </a:rPr>
              <a:t>Gatys</a:t>
            </a:r>
            <a:r>
              <a:rPr lang="en-US" altLang="zh-CN" sz="1400" dirty="0">
                <a:solidFill>
                  <a:schemeClr val="bg2">
                    <a:lumMod val="25000"/>
                  </a:schemeClr>
                </a:solidFill>
                <a:cs typeface="+mn-ea"/>
                <a:sym typeface="+mn-lt"/>
              </a:rPr>
              <a:t>, M. </a:t>
            </a:r>
            <a:r>
              <a:rPr lang="en-US" altLang="zh-CN" sz="1400" dirty="0" err="1">
                <a:solidFill>
                  <a:schemeClr val="bg2">
                    <a:lumMod val="25000"/>
                  </a:schemeClr>
                </a:solidFill>
                <a:cs typeface="+mn-ea"/>
                <a:sym typeface="+mn-lt"/>
              </a:rPr>
              <a:t>Bethge</a:t>
            </a:r>
            <a:r>
              <a:rPr lang="en-US" altLang="zh-CN" sz="1400" dirty="0">
                <a:solidFill>
                  <a:schemeClr val="bg2">
                    <a:lumMod val="25000"/>
                  </a:schemeClr>
                </a:solidFill>
                <a:cs typeface="+mn-ea"/>
                <a:sym typeface="+mn-lt"/>
              </a:rPr>
              <a:t>, </a:t>
            </a:r>
            <a:r>
              <a:rPr lang="en-AU" altLang="zh-CN" sz="1400" dirty="0" err="1">
                <a:solidFill>
                  <a:schemeClr val="bg2">
                    <a:lumMod val="25000"/>
                  </a:schemeClr>
                </a:solidFill>
                <a:cs typeface="+mn-ea"/>
              </a:rPr>
              <a:t>Hertzmann</a:t>
            </a:r>
            <a:r>
              <a:rPr lang="en-AU" altLang="zh-CN" sz="1400" dirty="0">
                <a:solidFill>
                  <a:schemeClr val="bg2">
                    <a:lumMod val="25000"/>
                  </a:schemeClr>
                </a:solidFill>
                <a:cs typeface="+mn-ea"/>
              </a:rPr>
              <a:t> A, et al. Preserving </a:t>
            </a:r>
            <a:r>
              <a:rPr lang="en-AU" altLang="zh-CN" sz="1400" dirty="0" err="1">
                <a:solidFill>
                  <a:schemeClr val="bg2">
                    <a:lumMod val="25000"/>
                  </a:schemeClr>
                </a:solidFill>
                <a:cs typeface="+mn-ea"/>
              </a:rPr>
              <a:t>color</a:t>
            </a:r>
            <a:r>
              <a:rPr lang="en-AU" altLang="zh-CN" sz="1400" dirty="0">
                <a:solidFill>
                  <a:schemeClr val="bg2">
                    <a:lumMod val="25000"/>
                  </a:schemeClr>
                </a:solidFill>
                <a:cs typeface="+mn-ea"/>
              </a:rPr>
              <a:t> in neural artistic style transfer[J]. </a:t>
            </a:r>
            <a:r>
              <a:rPr lang="en-AU" altLang="zh-CN" sz="1400" dirty="0" err="1">
                <a:solidFill>
                  <a:schemeClr val="bg2">
                    <a:lumMod val="25000"/>
                  </a:schemeClr>
                </a:solidFill>
                <a:cs typeface="+mn-ea"/>
              </a:rPr>
              <a:t>arXiv</a:t>
            </a:r>
            <a:r>
              <a:rPr lang="en-AU" altLang="zh-CN" sz="1400" dirty="0">
                <a:solidFill>
                  <a:schemeClr val="bg2">
                    <a:lumMod val="25000"/>
                  </a:schemeClr>
                </a:solidFill>
                <a:cs typeface="+mn-ea"/>
              </a:rPr>
              <a:t> preprint arXiv:1606.05897, 2016.</a:t>
            </a:r>
          </a:p>
          <a:p>
            <a:pPr marL="342900" indent="-342900">
              <a:lnSpc>
                <a:spcPct val="130000"/>
              </a:lnSpc>
              <a:buFont typeface="+mj-lt"/>
              <a:buAutoNum type="arabicPeriod"/>
            </a:pPr>
            <a:endParaRPr lang="en-US" altLang="zh-CN" sz="1400" dirty="0">
              <a:solidFill>
                <a:schemeClr val="bg2">
                  <a:lumMod val="25000"/>
                </a:schemeClr>
              </a:solidFill>
              <a:cs typeface="+mn-ea"/>
              <a:sym typeface="+mn-lt"/>
            </a:endParaRPr>
          </a:p>
          <a:p>
            <a:pPr marL="342900" indent="-342900">
              <a:lnSpc>
                <a:spcPct val="130000"/>
              </a:lnSpc>
              <a:buFont typeface="+mj-lt"/>
              <a:buAutoNum type="arabicPeriod"/>
            </a:pPr>
            <a:endParaRPr lang="en-US" altLang="zh-CN" sz="1400" dirty="0">
              <a:solidFill>
                <a:schemeClr val="bg2">
                  <a:lumMod val="25000"/>
                </a:schemeClr>
              </a:solidFill>
              <a:cs typeface="+mn-ea"/>
              <a:sym typeface="+mn-lt"/>
            </a:endParaRPr>
          </a:p>
          <a:p>
            <a:pPr marL="342900" indent="-342900">
              <a:lnSpc>
                <a:spcPct val="130000"/>
              </a:lnSpc>
              <a:buFont typeface="+mj-lt"/>
              <a:buAutoNum type="arabicPeriod"/>
            </a:pPr>
            <a:endParaRPr lang="en-US" altLang="zh-CN" sz="1400" dirty="0">
              <a:solidFill>
                <a:schemeClr val="bg2">
                  <a:lumMod val="25000"/>
                </a:schemeClr>
              </a:solidFill>
              <a:cs typeface="+mn-ea"/>
              <a:sym typeface="+mn-lt"/>
            </a:endParaRPr>
          </a:p>
          <a:p>
            <a:pPr marL="342900" indent="-342900">
              <a:lnSpc>
                <a:spcPct val="130000"/>
              </a:lnSpc>
              <a:buFont typeface="+mj-lt"/>
              <a:buAutoNum type="arabicPeriod"/>
            </a:pPr>
            <a:endParaRPr lang="en-US" altLang="zh-CN" sz="1400" dirty="0">
              <a:solidFill>
                <a:schemeClr val="bg2">
                  <a:lumMod val="25000"/>
                </a:schemeClr>
              </a:solidFill>
              <a:cs typeface="+mn-ea"/>
              <a:sym typeface="+mn-lt"/>
            </a:endParaRPr>
          </a:p>
          <a:p>
            <a:pPr marL="342900" indent="-342900">
              <a:lnSpc>
                <a:spcPct val="130000"/>
              </a:lnSpc>
              <a:buFont typeface="+mj-lt"/>
              <a:buAutoNum type="arabicPeriod"/>
            </a:pPr>
            <a:endParaRPr lang="en-US" altLang="zh-CN" sz="1400" dirty="0">
              <a:solidFill>
                <a:schemeClr val="bg2">
                  <a:lumMod val="25000"/>
                </a:schemeClr>
              </a:solidFill>
              <a:cs typeface="+mn-ea"/>
              <a:sym typeface="+mn-lt"/>
            </a:endParaRPr>
          </a:p>
        </p:txBody>
      </p:sp>
      <p:sp>
        <p:nvSpPr>
          <p:cNvPr id="5" name="TextBox 76"/>
          <p:cNvSpPr txBox="1"/>
          <p:nvPr/>
        </p:nvSpPr>
        <p:spPr>
          <a:xfrm>
            <a:off x="888375" y="227163"/>
            <a:ext cx="2892585" cy="523220"/>
          </a:xfrm>
          <a:prstGeom prst="rect">
            <a:avLst/>
          </a:prstGeom>
          <a:noFill/>
        </p:spPr>
        <p:txBody>
          <a:bodyPr wrap="square" rtlCol="0">
            <a:spAutoFit/>
          </a:bodyPr>
          <a:lstStyle/>
          <a:p>
            <a:r>
              <a:rPr lang="en-US" altLang="zh-CN" sz="2800" dirty="0">
                <a:solidFill>
                  <a:srgbClr val="0274A8"/>
                </a:solidFill>
                <a:cs typeface="+mn-ea"/>
                <a:sym typeface="+mn-lt"/>
              </a:rPr>
              <a:t>Reference List</a:t>
            </a:r>
            <a:endParaRPr lang="zh-CN" altLang="en-US" sz="2800" dirty="0">
              <a:solidFill>
                <a:srgbClr val="0274A8"/>
              </a:solidFill>
              <a:cs typeface="+mn-ea"/>
              <a:sym typeface="+mn-lt"/>
            </a:endParaRPr>
          </a:p>
        </p:txBody>
      </p:sp>
    </p:spTree>
    <p:extLst>
      <p:ext uri="{BB962C8B-B14F-4D97-AF65-F5344CB8AC3E}">
        <p14:creationId xmlns:p14="http://schemas.microsoft.com/office/powerpoint/2010/main" val="3907820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2" y="0"/>
            <a:ext cx="12184263" cy="6858000"/>
          </a:xfrm>
          <a:prstGeom prst="rect">
            <a:avLst/>
          </a:prstGeom>
        </p:spPr>
      </p:pic>
      <p:sp>
        <p:nvSpPr>
          <p:cNvPr id="2" name="矩形 1"/>
          <p:cNvSpPr/>
          <p:nvPr/>
        </p:nvSpPr>
        <p:spPr>
          <a:xfrm>
            <a:off x="165370" y="2966936"/>
            <a:ext cx="3920247" cy="29766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梯形 4"/>
          <p:cNvSpPr/>
          <p:nvPr/>
        </p:nvSpPr>
        <p:spPr>
          <a:xfrm>
            <a:off x="2733044" y="0"/>
            <a:ext cx="9611355" cy="7068312"/>
          </a:xfrm>
          <a:custGeom>
            <a:avLst/>
            <a:gdLst>
              <a:gd name="connsiteX0" fmla="*/ 0 w 14512413"/>
              <a:gd name="connsiteY0" fmla="*/ 6858000 h 6858000"/>
              <a:gd name="connsiteX1" fmla="*/ 3779307 w 14512413"/>
              <a:gd name="connsiteY1" fmla="*/ 0 h 6858000"/>
              <a:gd name="connsiteX2" fmla="*/ 107331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818706 w 14512413"/>
              <a:gd name="connsiteY2" fmla="*/ 0 h 6858000"/>
              <a:gd name="connsiteX3" fmla="*/ 14512413 w 14512413"/>
              <a:gd name="connsiteY3" fmla="*/ 6858000 h 6858000"/>
              <a:gd name="connsiteX4" fmla="*/ 0 w 14512413"/>
              <a:gd name="connsiteY4" fmla="*/ 6858000 h 6858000"/>
              <a:gd name="connsiteX0" fmla="*/ 0 w 14512413"/>
              <a:gd name="connsiteY0" fmla="*/ 6858000 h 6858000"/>
              <a:gd name="connsiteX1" fmla="*/ 3779307 w 14512413"/>
              <a:gd name="connsiteY1" fmla="*/ 0 h 6858000"/>
              <a:gd name="connsiteX2" fmla="*/ 9775163 w 14512413"/>
              <a:gd name="connsiteY2" fmla="*/ 0 h 6858000"/>
              <a:gd name="connsiteX3" fmla="*/ 14512413 w 14512413"/>
              <a:gd name="connsiteY3" fmla="*/ 6858000 h 6858000"/>
              <a:gd name="connsiteX4" fmla="*/ 0 w 14512413"/>
              <a:gd name="connsiteY4" fmla="*/ 6858000 h 6858000"/>
              <a:gd name="connsiteX0" fmla="*/ 0 w 9775163"/>
              <a:gd name="connsiteY0" fmla="*/ 6858000 h 6858000"/>
              <a:gd name="connsiteX1" fmla="*/ 3779307 w 9775163"/>
              <a:gd name="connsiteY1" fmla="*/ 0 h 6858000"/>
              <a:gd name="connsiteX2" fmla="*/ 9775163 w 9775163"/>
              <a:gd name="connsiteY2" fmla="*/ 0 h 6858000"/>
              <a:gd name="connsiteX3" fmla="*/ 9733936 w 9775163"/>
              <a:gd name="connsiteY3" fmla="*/ 6828504 h 6858000"/>
              <a:gd name="connsiteX4" fmla="*/ 0 w 977516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163" h="6858000">
                <a:moveTo>
                  <a:pt x="0" y="6858000"/>
                </a:moveTo>
                <a:lnTo>
                  <a:pt x="3779307" y="0"/>
                </a:lnTo>
                <a:lnTo>
                  <a:pt x="9775163" y="0"/>
                </a:lnTo>
                <a:lnTo>
                  <a:pt x="9733936" y="6828504"/>
                </a:lnTo>
                <a:lnTo>
                  <a:pt x="0" y="6858000"/>
                </a:lnTo>
                <a:close/>
              </a:path>
            </a:pathLst>
          </a:custGeom>
          <a:solidFill>
            <a:schemeClr val="tx1">
              <a:lumMod val="85000"/>
              <a:lumOff val="1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p:nvSpPr>
        <p:spPr>
          <a:xfrm>
            <a:off x="5700408" y="3044279"/>
            <a:ext cx="6186791" cy="933450"/>
          </a:xfrm>
          <a:custGeom>
            <a:avLst/>
            <a:gdLst>
              <a:gd name="connsiteX0" fmla="*/ 0 w 4826000"/>
              <a:gd name="connsiteY0" fmla="*/ 0 h 933450"/>
              <a:gd name="connsiteX1" fmla="*/ 12700 w 4826000"/>
              <a:gd name="connsiteY1" fmla="*/ 933450 h 933450"/>
              <a:gd name="connsiteX2" fmla="*/ 4826000 w 4826000"/>
              <a:gd name="connsiteY2" fmla="*/ 933450 h 933450"/>
              <a:gd name="connsiteX3" fmla="*/ 4826000 w 4826000"/>
              <a:gd name="connsiteY3" fmla="*/ 12700 h 933450"/>
            </a:gdLst>
            <a:ahLst/>
            <a:cxnLst>
              <a:cxn ang="0">
                <a:pos x="connsiteX0" y="connsiteY0"/>
              </a:cxn>
              <a:cxn ang="0">
                <a:pos x="connsiteX1" y="connsiteY1"/>
              </a:cxn>
              <a:cxn ang="0">
                <a:pos x="connsiteX2" y="connsiteY2"/>
              </a:cxn>
              <a:cxn ang="0">
                <a:pos x="connsiteX3" y="connsiteY3"/>
              </a:cxn>
            </a:cxnLst>
            <a:rect l="l" t="t" r="r" b="b"/>
            <a:pathLst>
              <a:path w="4826000" h="933450">
                <a:moveTo>
                  <a:pt x="0" y="0"/>
                </a:moveTo>
                <a:lnTo>
                  <a:pt x="12700" y="933450"/>
                </a:lnTo>
                <a:lnTo>
                  <a:pt x="4826000" y="933450"/>
                </a:lnTo>
                <a:lnTo>
                  <a:pt x="4826000" y="12700"/>
                </a:ln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cs typeface="+mn-ea"/>
              <a:sym typeface="+mn-lt"/>
            </a:endParaRPr>
          </a:p>
        </p:txBody>
      </p:sp>
      <p:sp>
        <p:nvSpPr>
          <p:cNvPr id="13" name="等腰三角形 12"/>
          <p:cNvSpPr/>
          <p:nvPr/>
        </p:nvSpPr>
        <p:spPr>
          <a:xfrm rot="10800000">
            <a:off x="8569961" y="3986188"/>
            <a:ext cx="431800" cy="30217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p:cNvSpPr/>
          <p:nvPr/>
        </p:nvSpPr>
        <p:spPr>
          <a:xfrm rot="2981571">
            <a:off x="937247" y="298690"/>
            <a:ext cx="3014905" cy="3578737"/>
          </a:xfrm>
          <a:prstGeom prst="triangle">
            <a:avLst/>
          </a:prstGeom>
          <a:solidFill>
            <a:srgbClr val="FFC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2707795">
            <a:off x="1741241" y="1494819"/>
            <a:ext cx="3014905" cy="2109812"/>
          </a:xfrm>
          <a:prstGeom prst="triangle">
            <a:avLst/>
          </a:prstGeom>
          <a:solidFill>
            <a:schemeClr val="tx1">
              <a:lumMod val="75000"/>
              <a:lumOff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TextBox 76"/>
          <p:cNvSpPr txBox="1"/>
          <p:nvPr/>
        </p:nvSpPr>
        <p:spPr>
          <a:xfrm>
            <a:off x="6044184" y="2941986"/>
            <a:ext cx="5678424" cy="830997"/>
          </a:xfrm>
          <a:prstGeom prst="rect">
            <a:avLst/>
          </a:prstGeom>
          <a:noFill/>
        </p:spPr>
        <p:txBody>
          <a:bodyPr wrap="square" rtlCol="0">
            <a:spAutoFit/>
          </a:bodyPr>
          <a:lstStyle/>
          <a:p>
            <a:r>
              <a:rPr lang="en-US" altLang="zh-CN" sz="4800" b="1" dirty="0">
                <a:solidFill>
                  <a:srgbClr val="FED100"/>
                </a:solidFill>
                <a:cs typeface="+mn-ea"/>
                <a:sym typeface="+mn-lt"/>
              </a:rPr>
              <a:t>Thanks for listening</a:t>
            </a:r>
          </a:p>
        </p:txBody>
      </p:sp>
      <p:sp>
        <p:nvSpPr>
          <p:cNvPr id="12" name="矩形 11"/>
          <p:cNvSpPr/>
          <p:nvPr/>
        </p:nvSpPr>
        <p:spPr>
          <a:xfrm rot="420000">
            <a:off x="-473772" y="5079907"/>
            <a:ext cx="7400053" cy="1015663"/>
          </a:xfrm>
          <a:prstGeom prst="rect">
            <a:avLst/>
          </a:prstGeom>
          <a:noFill/>
        </p:spPr>
        <p:txBody>
          <a:bodyPr wrap="square" lIns="91440" tIns="45720" rIns="91440" bIns="45720">
            <a:spAutoFit/>
            <a:scene3d>
              <a:camera prst="isometricOffAxis1Right"/>
              <a:lightRig rig="threePt" dir="t"/>
            </a:scene3d>
          </a:bodyPr>
          <a:lstStyle/>
          <a:p>
            <a:pPr algn="ctr"/>
            <a:r>
              <a:rPr lang="en-US" altLang="zh-CN" sz="4800" b="1" spc="600" dirty="0">
                <a:ln w="0"/>
                <a:gradFill>
                  <a:gsLst>
                    <a:gs pos="21000">
                      <a:srgbClr val="53575C"/>
                    </a:gs>
                    <a:gs pos="88000">
                      <a:srgbClr val="C5C7CA"/>
                    </a:gs>
                  </a:gsLst>
                  <a:lin ang="5400000"/>
                </a:gradFill>
              </a:rPr>
              <a:t> </a:t>
            </a:r>
            <a:r>
              <a:rPr lang="en-US" altLang="zh-CN" sz="6000" b="1" dirty="0">
                <a:ln w="0"/>
                <a:gradFill>
                  <a:gsLst>
                    <a:gs pos="21000">
                      <a:srgbClr val="53575C"/>
                    </a:gs>
                    <a:gs pos="88000">
                      <a:srgbClr val="C5C7CA"/>
                    </a:gs>
                  </a:gsLst>
                  <a:lin ang="5400000"/>
                </a:gradFill>
              </a:rPr>
              <a:t>Neural Networks</a:t>
            </a:r>
            <a:endParaRPr lang="zh-CN" altLang="en-US" sz="6000" b="1"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45735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154" y="16634"/>
            <a:ext cx="8214775" cy="6841366"/>
          </a:xfrm>
          <a:prstGeom prst="trapezoid">
            <a:avLst>
              <a:gd name="adj" fmla="val 31414"/>
            </a:avLst>
          </a:prstGeom>
        </p:spPr>
      </p:pic>
      <p:sp>
        <p:nvSpPr>
          <p:cNvPr id="7" name="等腰三角形 6"/>
          <p:cNvSpPr/>
          <p:nvPr/>
        </p:nvSpPr>
        <p:spPr>
          <a:xfrm flipV="1">
            <a:off x="7487255" y="-1"/>
            <a:ext cx="3141657" cy="445330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8" name="等腰三角形 17"/>
          <p:cNvSpPr/>
          <p:nvPr/>
        </p:nvSpPr>
        <p:spPr>
          <a:xfrm flipV="1">
            <a:off x="7021137" y="0"/>
            <a:ext cx="3141657" cy="4453301"/>
          </a:xfrm>
          <a:prstGeom prst="triangle">
            <a:avLst/>
          </a:prstGeom>
          <a:solidFill>
            <a:srgbClr val="48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9" name="矩形 18"/>
          <p:cNvSpPr/>
          <p:nvPr/>
        </p:nvSpPr>
        <p:spPr>
          <a:xfrm>
            <a:off x="1394800" y="807071"/>
            <a:ext cx="4791992" cy="46166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Interpretable Machine learning</a:t>
            </a:r>
          </a:p>
        </p:txBody>
      </p:sp>
      <p:sp>
        <p:nvSpPr>
          <p:cNvPr id="20" name="TextBox 8"/>
          <p:cNvSpPr txBox="1"/>
          <p:nvPr/>
        </p:nvSpPr>
        <p:spPr>
          <a:xfrm>
            <a:off x="200757" y="1396987"/>
            <a:ext cx="6917944" cy="954107"/>
          </a:xfrm>
          <a:prstGeom prst="rect">
            <a:avLst/>
          </a:prstGeom>
          <a:noFill/>
        </p:spPr>
        <p:txBody>
          <a:bodyPr wrap="square" rtlCol="0">
            <a:spAutoFit/>
          </a:bodyPr>
          <a:lstStyle/>
          <a:p>
            <a:pPr algn="just"/>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Interpretable definition: </a:t>
            </a:r>
            <a:r>
              <a:rPr lang="en-AU" altLang="zh-CN" dirty="0">
                <a:latin typeface="+mn-ea"/>
              </a:rPr>
              <a:t>the ability to explain or to present in understandable terms to a human in the ML systems. </a:t>
            </a:r>
          </a:p>
          <a:p>
            <a:pPr algn="just"/>
            <a:r>
              <a:rPr lang="en-AU" altLang="zh-CN" dirty="0">
                <a:latin typeface="+mn-ea"/>
              </a:rPr>
              <a:t>                                                        --- </a:t>
            </a:r>
            <a:r>
              <a:rPr lang="en-AU" altLang="zh-CN" dirty="0" err="1">
                <a:latin typeface="+mn-ea"/>
              </a:rPr>
              <a:t>Doshi</a:t>
            </a:r>
            <a:r>
              <a:rPr lang="en-AU" altLang="zh-CN" dirty="0">
                <a:latin typeface="+mn-ea"/>
              </a:rPr>
              <a:t>-Velez &amp; Kim (2017)</a:t>
            </a:r>
          </a:p>
        </p:txBody>
      </p:sp>
      <p:sp>
        <p:nvSpPr>
          <p:cNvPr id="21" name="TextBox 8"/>
          <p:cNvSpPr txBox="1"/>
          <p:nvPr/>
        </p:nvSpPr>
        <p:spPr>
          <a:xfrm>
            <a:off x="122104" y="5099698"/>
            <a:ext cx="5457602" cy="677108"/>
          </a:xfrm>
          <a:prstGeom prst="rect">
            <a:avLst/>
          </a:prstGeom>
          <a:noFill/>
        </p:spPr>
        <p:txBody>
          <a:bodyPr wrap="square" rtlCol="0">
            <a:spAutoFit/>
          </a:bodyPr>
          <a:lstStyle/>
          <a:p>
            <a:pPr algn="just"/>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Benefits: </a:t>
            </a:r>
            <a:r>
              <a:rPr lang="en-AU" altLang="zh-CN" dirty="0"/>
              <a:t>one of the ways to ensure that the machine decision is within human comfort level.</a:t>
            </a:r>
          </a:p>
        </p:txBody>
      </p:sp>
      <p:sp>
        <p:nvSpPr>
          <p:cNvPr id="22" name="文本框 21"/>
          <p:cNvSpPr txBox="1"/>
          <p:nvPr/>
        </p:nvSpPr>
        <p:spPr>
          <a:xfrm>
            <a:off x="5805457" y="5604527"/>
            <a:ext cx="3773876" cy="1172629"/>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dirty="0">
                <a:latin typeface="+mj-ea"/>
                <a:ea typeface="+mj-ea"/>
              </a:rPr>
              <a:t>Scientific Understanding</a:t>
            </a:r>
          </a:p>
          <a:p>
            <a:pPr marL="285750" indent="-285750">
              <a:lnSpc>
                <a:spcPct val="130000"/>
              </a:lnSpc>
              <a:buFont typeface="Wingdings" panose="05000000000000000000" pitchFamily="2" charset="2"/>
              <a:buChar char="Ø"/>
            </a:pPr>
            <a:r>
              <a:rPr lang="en-US" altLang="zh-CN" dirty="0">
                <a:solidFill>
                  <a:schemeClr val="bg2">
                    <a:lumMod val="25000"/>
                  </a:schemeClr>
                </a:solidFill>
                <a:latin typeface="+mj-ea"/>
                <a:ea typeface="+mj-ea"/>
                <a:cs typeface="+mn-ea"/>
                <a:sym typeface="+mn-lt"/>
              </a:rPr>
              <a:t>Safety</a:t>
            </a:r>
          </a:p>
          <a:p>
            <a:pPr marL="285750" indent="-285750">
              <a:lnSpc>
                <a:spcPct val="130000"/>
              </a:lnSpc>
              <a:buFont typeface="Wingdings" panose="05000000000000000000" pitchFamily="2" charset="2"/>
              <a:buChar char="Ø"/>
            </a:pPr>
            <a:r>
              <a:rPr lang="en-US" altLang="zh-CN" dirty="0">
                <a:solidFill>
                  <a:schemeClr val="bg2">
                    <a:lumMod val="25000"/>
                  </a:schemeClr>
                </a:solidFill>
                <a:latin typeface="+mj-ea"/>
                <a:ea typeface="+mj-ea"/>
                <a:cs typeface="+mn-ea"/>
                <a:sym typeface="+mn-lt"/>
              </a:rPr>
              <a:t>Ethics</a:t>
            </a:r>
          </a:p>
        </p:txBody>
      </p:sp>
      <p:sp>
        <p:nvSpPr>
          <p:cNvPr id="23" name="TextBox 76"/>
          <p:cNvSpPr txBox="1"/>
          <p:nvPr/>
        </p:nvSpPr>
        <p:spPr>
          <a:xfrm>
            <a:off x="888375" y="227163"/>
            <a:ext cx="2892585" cy="523220"/>
          </a:xfrm>
          <a:prstGeom prst="rect">
            <a:avLst/>
          </a:prstGeom>
          <a:noFill/>
        </p:spPr>
        <p:txBody>
          <a:bodyPr wrap="square" rtlCol="0">
            <a:spAutoFit/>
          </a:bodyPr>
          <a:lstStyle/>
          <a:p>
            <a:r>
              <a:rPr lang="en-US" altLang="zh-CN" sz="2800" dirty="0">
                <a:solidFill>
                  <a:srgbClr val="0274A8"/>
                </a:solidFill>
                <a:cs typeface="+mn-ea"/>
                <a:sym typeface="+mn-lt"/>
              </a:rPr>
              <a:t>Strategies 2</a:t>
            </a:r>
            <a:endParaRPr lang="zh-CN" altLang="en-US" sz="2800" dirty="0">
              <a:solidFill>
                <a:srgbClr val="0274A8"/>
              </a:solidFill>
              <a:cs typeface="+mn-ea"/>
              <a:sym typeface="+mn-lt"/>
            </a:endParaRPr>
          </a:p>
        </p:txBody>
      </p:sp>
      <p:sp>
        <p:nvSpPr>
          <p:cNvPr id="6" name="矩形 5"/>
          <p:cNvSpPr/>
          <p:nvPr/>
        </p:nvSpPr>
        <p:spPr>
          <a:xfrm>
            <a:off x="355386" y="6014020"/>
            <a:ext cx="5205271" cy="369332"/>
          </a:xfrm>
          <a:prstGeom prst="rect">
            <a:avLst/>
          </a:prstGeom>
        </p:spPr>
        <p:txBody>
          <a:bodyPr wrap="none">
            <a:spAutoFit/>
          </a:bodyPr>
          <a:lstStyle/>
          <a:p>
            <a:pPr algn="just"/>
            <a:r>
              <a:rPr lang="en-US" altLang="zh-CN" dirty="0"/>
              <a:t>some illustrative scenarios can be addressed:</a:t>
            </a:r>
            <a:endParaRPr lang="en-AU" altLang="zh-CN" dirty="0"/>
          </a:p>
        </p:txBody>
      </p:sp>
      <p:pic>
        <p:nvPicPr>
          <p:cNvPr id="24" name="图片 23"/>
          <p:cNvPicPr>
            <a:picLocks noChangeAspect="1"/>
          </p:cNvPicPr>
          <p:nvPr/>
        </p:nvPicPr>
        <p:blipFill rotWithShape="1">
          <a:blip r:embed="rId3"/>
          <a:srcRect t="10428"/>
          <a:stretch/>
        </p:blipFill>
        <p:spPr>
          <a:xfrm>
            <a:off x="647136" y="2997284"/>
            <a:ext cx="6481451" cy="1727217"/>
          </a:xfrm>
          <a:prstGeom prst="rect">
            <a:avLst/>
          </a:prstGeom>
        </p:spPr>
      </p:pic>
      <p:sp>
        <p:nvSpPr>
          <p:cNvPr id="25" name="TextBox 76"/>
          <p:cNvSpPr txBox="1"/>
          <p:nvPr/>
        </p:nvSpPr>
        <p:spPr>
          <a:xfrm>
            <a:off x="496191" y="2386700"/>
            <a:ext cx="6972310" cy="400110"/>
          </a:xfrm>
          <a:prstGeom prst="rect">
            <a:avLst/>
          </a:prstGeom>
          <a:noFill/>
        </p:spPr>
        <p:txBody>
          <a:bodyPr wrap="square" rtlCol="0">
            <a:spAutoFit/>
          </a:bodyPr>
          <a:lstStyle/>
          <a:p>
            <a:r>
              <a:rPr lang="en-US" altLang="zh-CN" sz="2000" b="1" dirty="0">
                <a:solidFill>
                  <a:srgbClr val="484F59"/>
                </a:solidFill>
                <a:latin typeface="微软雅黑" panose="020B0503020204020204" pitchFamily="34" charset="-122"/>
                <a:ea typeface="微软雅黑" panose="020B0503020204020204" pitchFamily="34" charset="-122"/>
                <a:cs typeface="+mn-ea"/>
                <a:sym typeface="+mn-lt"/>
              </a:rPr>
              <a:t>The process of explaining individual predictions</a:t>
            </a:r>
            <a:endParaRPr lang="zh-CN" altLang="en-US" sz="2000" b="1" dirty="0">
              <a:solidFill>
                <a:srgbClr val="484F59"/>
              </a:solidFill>
              <a:latin typeface="微软雅黑" panose="020B0503020204020204" pitchFamily="34" charset="-122"/>
              <a:ea typeface="微软雅黑" panose="020B0503020204020204" pitchFamily="34" charset="-122"/>
              <a:cs typeface="+mn-ea"/>
              <a:sym typeface="+mn-lt"/>
            </a:endParaRPr>
          </a:p>
        </p:txBody>
      </p:sp>
      <p:sp>
        <p:nvSpPr>
          <p:cNvPr id="26" name="文本框 25"/>
          <p:cNvSpPr txBox="1"/>
          <p:nvPr/>
        </p:nvSpPr>
        <p:spPr>
          <a:xfrm>
            <a:off x="522852" y="4640995"/>
            <a:ext cx="436575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dirty="0">
                <a:solidFill>
                  <a:schemeClr val="tx1">
                    <a:lumMod val="75000"/>
                    <a:lumOff val="25000"/>
                  </a:schemeClr>
                </a:solidFill>
                <a:cs typeface="+mn-ea"/>
                <a:sym typeface="+mn-lt"/>
              </a:rPr>
              <a:t>Figure 2</a:t>
            </a:r>
            <a:r>
              <a:rPr lang="en-US" altLang="zh-CN" sz="1400" dirty="0">
                <a:solidFill>
                  <a:schemeClr val="tx1">
                    <a:lumMod val="75000"/>
                    <a:lumOff val="25000"/>
                  </a:schemeClr>
                </a:solidFill>
                <a:cs typeface="+mn-ea"/>
                <a:sym typeface="+mn-lt"/>
              </a:rPr>
              <a:t>:  </a:t>
            </a:r>
            <a:r>
              <a:rPr lang="en-US" altLang="zh-CN" sz="1400" b="1" dirty="0">
                <a:solidFill>
                  <a:srgbClr val="0274A8"/>
                </a:solidFill>
                <a:cs typeface="+mn-ea"/>
                <a:sym typeface="+mn-lt"/>
              </a:rPr>
              <a:t>explaining individual predictions</a:t>
            </a:r>
          </a:p>
        </p:txBody>
      </p:sp>
      <p:sp>
        <p:nvSpPr>
          <p:cNvPr id="27" name="矩形 26"/>
          <p:cNvSpPr/>
          <p:nvPr/>
        </p:nvSpPr>
        <p:spPr>
          <a:xfrm>
            <a:off x="2243096" y="2812133"/>
            <a:ext cx="1773319" cy="33855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600" dirty="0">
                <a:solidFill>
                  <a:srgbClr val="333333"/>
                </a:solidFill>
                <a:latin typeface="Arial" panose="020B0604020202020204" pitchFamily="34" charset="0"/>
              </a:rPr>
              <a:t>Predictive factors</a:t>
            </a:r>
            <a:endParaRPr lang="zh-CN" altLang="en-US" sz="1600" dirty="0"/>
          </a:p>
        </p:txBody>
      </p:sp>
      <p:sp>
        <p:nvSpPr>
          <p:cNvPr id="28" name="矩形 27"/>
          <p:cNvSpPr/>
          <p:nvPr/>
        </p:nvSpPr>
        <p:spPr>
          <a:xfrm>
            <a:off x="4352659" y="2823708"/>
            <a:ext cx="2001842" cy="33855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600" dirty="0">
                <a:solidFill>
                  <a:srgbClr val="333333"/>
                </a:solidFill>
                <a:latin typeface="Arial" panose="020B0604020202020204" pitchFamily="34" charset="0"/>
              </a:rPr>
              <a:t>Predictive evidence</a:t>
            </a:r>
            <a:endParaRPr lang="zh-CN" altLang="en-US" sz="1600" dirty="0"/>
          </a:p>
        </p:txBody>
      </p:sp>
      <p:sp>
        <p:nvSpPr>
          <p:cNvPr id="29" name="文本框 21"/>
          <p:cNvSpPr txBox="1"/>
          <p:nvPr/>
        </p:nvSpPr>
        <p:spPr>
          <a:xfrm>
            <a:off x="4554728" y="4663441"/>
            <a:ext cx="263855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Ribeiro et al. (2016)</a:t>
            </a:r>
            <a:endParaRPr lang="zh-CN" altLang="en-US" sz="110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100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6" grpId="0"/>
      <p:bldP spid="25" grpId="0"/>
      <p:bldP spid="26" grpId="0"/>
      <p:bldP spid="27" grpId="0" animBg="1"/>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4764119" y="289333"/>
            <a:ext cx="3795128" cy="523220"/>
          </a:xfrm>
          <a:prstGeom prst="rect">
            <a:avLst/>
          </a:prstGeom>
          <a:noFill/>
        </p:spPr>
        <p:txBody>
          <a:bodyPr wrap="square" rtlCol="0">
            <a:spAutoFit/>
          </a:bodyPr>
          <a:lstStyle/>
          <a:p>
            <a:r>
              <a:rPr lang="en-US" altLang="zh-CN" sz="2800" b="1" dirty="0">
                <a:latin typeface="+mn-ea"/>
                <a:cs typeface="+mn-ea"/>
                <a:sym typeface="+mn-lt"/>
              </a:rPr>
              <a:t>Neural Style Transfer</a:t>
            </a:r>
            <a:endParaRPr lang="zh-CN" altLang="en-US" sz="2800" b="1" dirty="0">
              <a:latin typeface="+mn-ea"/>
              <a:cs typeface="+mn-ea"/>
              <a:sym typeface="+mn-lt"/>
            </a:endParaRPr>
          </a:p>
        </p:txBody>
      </p:sp>
      <p:sp>
        <p:nvSpPr>
          <p:cNvPr id="8" name="文本框 7"/>
          <p:cNvSpPr txBox="1"/>
          <p:nvPr/>
        </p:nvSpPr>
        <p:spPr>
          <a:xfrm>
            <a:off x="4453776" y="5553770"/>
            <a:ext cx="3567479" cy="702949"/>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Visual Texture Modeling</a:t>
            </a:r>
            <a:r>
              <a:rPr lang="zh-CN" altLang="en-US" sz="1600" dirty="0">
                <a:solidFill>
                  <a:schemeClr val="bg2">
                    <a:lumMod val="25000"/>
                  </a:schemeClr>
                </a:solidFill>
                <a:latin typeface="+mn-ea"/>
                <a:cs typeface="+mn-ea"/>
                <a:sym typeface="+mn-lt"/>
              </a:rPr>
              <a:t>：</a:t>
            </a:r>
            <a:r>
              <a:rPr lang="en-US" altLang="zh-CN" sz="1600" dirty="0">
                <a:solidFill>
                  <a:schemeClr val="bg2">
                    <a:lumMod val="25000"/>
                  </a:schemeClr>
                </a:solidFill>
                <a:latin typeface="+mn-ea"/>
                <a:cs typeface="+mn-ea"/>
                <a:sym typeface="+mn-lt"/>
              </a:rPr>
              <a:t>Style image extracts the style features</a:t>
            </a:r>
          </a:p>
        </p:txBody>
      </p:sp>
      <p:sp>
        <p:nvSpPr>
          <p:cNvPr id="12" name="文本框 21"/>
          <p:cNvSpPr txBox="1"/>
          <p:nvPr/>
        </p:nvSpPr>
        <p:spPr>
          <a:xfrm>
            <a:off x="1180965" y="4706855"/>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13" name="TextBox 76"/>
          <p:cNvSpPr txBox="1"/>
          <p:nvPr/>
        </p:nvSpPr>
        <p:spPr>
          <a:xfrm>
            <a:off x="776349" y="243069"/>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6977" y="2856757"/>
            <a:ext cx="3058045" cy="1877288"/>
          </a:xfrm>
          <a:prstGeom prst="rect">
            <a:avLst/>
          </a:prstGeom>
        </p:spPr>
      </p:pic>
      <p:sp>
        <p:nvSpPr>
          <p:cNvPr id="14" name="TextBox 8"/>
          <p:cNvSpPr txBox="1"/>
          <p:nvPr/>
        </p:nvSpPr>
        <p:spPr>
          <a:xfrm>
            <a:off x="4967539" y="2219920"/>
            <a:ext cx="2008586"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Style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8" name="TextBox 8"/>
          <p:cNvSpPr txBox="1"/>
          <p:nvPr/>
        </p:nvSpPr>
        <p:spPr>
          <a:xfrm>
            <a:off x="1204338" y="2249455"/>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Content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9" name="TextBox 8"/>
          <p:cNvSpPr txBox="1"/>
          <p:nvPr/>
        </p:nvSpPr>
        <p:spPr>
          <a:xfrm>
            <a:off x="8506212" y="2228500"/>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Generated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pic>
        <p:nvPicPr>
          <p:cNvPr id="1026" name="Picture 2" desc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61" y="2856757"/>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027" y="2856757"/>
            <a:ext cx="2814284" cy="1879321"/>
          </a:xfrm>
          <a:prstGeom prst="rect">
            <a:avLst/>
          </a:prstGeom>
          <a:noFill/>
          <a:extLst>
            <a:ext uri="{909E8E84-426E-40DD-AFC4-6F175D3DCCD1}">
              <a14:hiddenFill xmlns:a14="http://schemas.microsoft.com/office/drawing/2010/main">
                <a:solidFill>
                  <a:srgbClr val="FFFFFF"/>
                </a:solidFill>
              </a14:hiddenFill>
            </a:ext>
          </a:extLst>
        </p:spPr>
      </p:pic>
      <p:sp>
        <p:nvSpPr>
          <p:cNvPr id="20" name="加号 19"/>
          <p:cNvSpPr/>
          <p:nvPr/>
        </p:nvSpPr>
        <p:spPr>
          <a:xfrm>
            <a:off x="3975556" y="2110644"/>
            <a:ext cx="585216" cy="6217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042773" y="5495836"/>
            <a:ext cx="4241824" cy="1023037"/>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Image Reconstruction</a:t>
            </a:r>
            <a:r>
              <a:rPr lang="zh-CN" altLang="en-US" sz="1600" dirty="0">
                <a:solidFill>
                  <a:schemeClr val="bg2">
                    <a:lumMod val="25000"/>
                  </a:schemeClr>
                </a:solidFill>
                <a:latin typeface="+mn-ea"/>
                <a:cs typeface="+mn-ea"/>
                <a:sym typeface="+mn-lt"/>
              </a:rPr>
              <a:t>：</a:t>
            </a:r>
            <a:r>
              <a:rPr lang="en-US" altLang="zh-CN" sz="1600" dirty="0">
                <a:solidFill>
                  <a:schemeClr val="bg2">
                    <a:lumMod val="25000"/>
                  </a:schemeClr>
                </a:solidFill>
                <a:latin typeface="+mn-ea"/>
                <a:cs typeface="+mn-ea"/>
                <a:sym typeface="+mn-lt"/>
              </a:rPr>
              <a:t>Get high-level semantic information in the content image	</a:t>
            </a:r>
          </a:p>
        </p:txBody>
      </p:sp>
      <p:sp>
        <p:nvSpPr>
          <p:cNvPr id="16" name="文本框 21"/>
          <p:cNvSpPr txBox="1"/>
          <p:nvPr/>
        </p:nvSpPr>
        <p:spPr>
          <a:xfrm>
            <a:off x="4811211" y="4736473"/>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17" name="文本框 21"/>
          <p:cNvSpPr txBox="1"/>
          <p:nvPr/>
        </p:nvSpPr>
        <p:spPr>
          <a:xfrm>
            <a:off x="8426756" y="4726343"/>
            <a:ext cx="2770632" cy="3123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b="1" dirty="0">
                <a:solidFill>
                  <a:srgbClr val="FFC000"/>
                </a:solidFill>
                <a:cs typeface="+mn-ea"/>
                <a:sym typeface="+mn-lt"/>
              </a:rPr>
              <a:t>picture source</a:t>
            </a:r>
            <a:r>
              <a:rPr lang="en-US" altLang="zh-CN" sz="1100" dirty="0">
                <a:solidFill>
                  <a:srgbClr val="FFC000"/>
                </a:solidFill>
                <a:cs typeface="+mn-ea"/>
                <a:sym typeface="+mn-lt"/>
              </a:rPr>
              <a:t>:</a:t>
            </a:r>
            <a:r>
              <a:rPr lang="en-US" altLang="zh-CN" sz="1100" dirty="0">
                <a:solidFill>
                  <a:schemeClr val="bg1"/>
                </a:solidFill>
                <a:cs typeface="+mn-ea"/>
                <a:sym typeface="+mn-lt"/>
              </a:rPr>
              <a:t>  </a:t>
            </a:r>
            <a:r>
              <a:rPr lang="en-US" altLang="zh-CN" sz="1100" dirty="0">
                <a:cs typeface="+mn-ea"/>
                <a:sym typeface="+mn-lt"/>
              </a:rPr>
              <a:t>this image is 【———】</a:t>
            </a:r>
            <a:endParaRPr lang="zh-CN" altLang="en-US" sz="1100" dirty="0">
              <a:cs typeface="+mn-ea"/>
              <a:sym typeface="+mn-lt"/>
            </a:endParaRPr>
          </a:p>
        </p:txBody>
      </p:sp>
      <p:sp>
        <p:nvSpPr>
          <p:cNvPr id="2" name="右箭头 1"/>
          <p:cNvSpPr/>
          <p:nvPr/>
        </p:nvSpPr>
        <p:spPr>
          <a:xfrm>
            <a:off x="7639291" y="2210764"/>
            <a:ext cx="682906" cy="34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p:nvPr/>
        </p:nvSpPr>
        <p:spPr>
          <a:xfrm>
            <a:off x="630110" y="1078708"/>
            <a:ext cx="10931779" cy="707886"/>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Neural Style Transfer (NST) definition</a:t>
            </a:r>
            <a:r>
              <a:rPr lang="en-US" altLang="zh-CN" sz="2000" b="1" dirty="0">
                <a:solidFill>
                  <a:srgbClr val="FFC000"/>
                </a:solidFill>
                <a:latin typeface="微软雅黑 Light" panose="020B0502040204020203" pitchFamily="34" charset="-122"/>
                <a:ea typeface="微软雅黑 Light" panose="020B0502040204020203" pitchFamily="34" charset="-122"/>
                <a:cs typeface="Open Sans" panose="020B0606030504020204" pitchFamily="34" charset="0"/>
              </a:rPr>
              <a:t>: </a:t>
            </a:r>
            <a:r>
              <a:rPr lang="en-US" altLang="zh-CN" sz="2000" b="1" dirty="0">
                <a:solidFill>
                  <a:srgbClr val="484F59"/>
                </a:solidFill>
                <a:latin typeface="微软雅黑 Light" panose="020B0502040204020203" pitchFamily="34" charset="-122"/>
                <a:ea typeface="微软雅黑 Light" panose="020B0502040204020203" pitchFamily="34" charset="-122"/>
                <a:cs typeface="Open Sans" panose="020B0606030504020204" pitchFamily="34" charset="0"/>
              </a:rPr>
              <a:t>the process of using Convolutional Neural Network (CNN) to render a content image in different styles.   ---- </a:t>
            </a:r>
            <a:r>
              <a:rPr lang="en-US" altLang="zh-CN" sz="2000" b="1" dirty="0" err="1">
                <a:solidFill>
                  <a:srgbClr val="484F59"/>
                </a:solidFill>
                <a:latin typeface="微软雅黑 Light" panose="020B0502040204020203" pitchFamily="34" charset="-122"/>
                <a:ea typeface="微软雅黑 Light" panose="020B0502040204020203" pitchFamily="34" charset="-122"/>
                <a:cs typeface="Open Sans" panose="020B0606030504020204" pitchFamily="34" charset="0"/>
              </a:rPr>
              <a:t>Gatys</a:t>
            </a:r>
            <a:r>
              <a:rPr lang="en-US" altLang="zh-CN" sz="2000" b="1" dirty="0">
                <a:solidFill>
                  <a:srgbClr val="484F59"/>
                </a:solidFill>
                <a:latin typeface="微软雅黑 Light" panose="020B0502040204020203" pitchFamily="34" charset="-122"/>
                <a:ea typeface="微软雅黑 Light" panose="020B0502040204020203" pitchFamily="34" charset="-122"/>
                <a:cs typeface="Open Sans" panose="020B0606030504020204" pitchFamily="34" charset="0"/>
              </a:rPr>
              <a:t> et al.(2016)</a:t>
            </a:r>
          </a:p>
        </p:txBody>
      </p:sp>
      <p:sp>
        <p:nvSpPr>
          <p:cNvPr id="23" name="文本框 22"/>
          <p:cNvSpPr txBox="1"/>
          <p:nvPr/>
        </p:nvSpPr>
        <p:spPr>
          <a:xfrm>
            <a:off x="902277" y="5555699"/>
            <a:ext cx="3567479" cy="702949"/>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600" dirty="0">
                <a:solidFill>
                  <a:schemeClr val="bg2">
                    <a:lumMod val="25000"/>
                  </a:schemeClr>
                </a:solidFill>
                <a:latin typeface="+mn-ea"/>
                <a:cs typeface="+mn-ea"/>
                <a:sym typeface="+mn-lt"/>
              </a:rPr>
              <a:t>Quantify the content of the content image 【</a:t>
            </a:r>
            <a:r>
              <a:rPr lang="zh-CN" altLang="en-US" sz="1600" dirty="0">
                <a:solidFill>
                  <a:schemeClr val="bg2">
                    <a:lumMod val="25000"/>
                  </a:schemeClr>
                </a:solidFill>
                <a:latin typeface="+mn-ea"/>
                <a:cs typeface="+mn-ea"/>
                <a:sym typeface="+mn-lt"/>
              </a:rPr>
              <a:t>待完善</a:t>
            </a:r>
            <a:r>
              <a:rPr lang="en-US" altLang="zh-CN" sz="1600" dirty="0">
                <a:solidFill>
                  <a:schemeClr val="bg2">
                    <a:lumMod val="25000"/>
                  </a:schemeClr>
                </a:solidFill>
                <a:latin typeface="+mn-ea"/>
                <a:cs typeface="+mn-ea"/>
                <a:sym typeface="+mn-lt"/>
              </a:rPr>
              <a:t>】</a:t>
            </a:r>
          </a:p>
        </p:txBody>
      </p:sp>
    </p:spTree>
    <p:extLst>
      <p:ext uri="{BB962C8B-B14F-4D97-AF65-F5344CB8AC3E}">
        <p14:creationId xmlns:p14="http://schemas.microsoft.com/office/powerpoint/2010/main" val="678114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8" grpId="0"/>
      <p:bldP spid="19" grpId="0"/>
      <p:bldP spid="25" grpId="0"/>
      <p:bldP spid="16" grpId="0"/>
      <p:bldP spid="17"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4764119" y="289333"/>
            <a:ext cx="3795128" cy="523220"/>
          </a:xfrm>
          <a:prstGeom prst="rect">
            <a:avLst/>
          </a:prstGeom>
          <a:noFill/>
        </p:spPr>
        <p:txBody>
          <a:bodyPr wrap="square" rtlCol="0">
            <a:spAutoFit/>
          </a:bodyPr>
          <a:lstStyle/>
          <a:p>
            <a:r>
              <a:rPr lang="en-US" altLang="zh-CN" sz="2800" b="1" dirty="0">
                <a:latin typeface="+mn-ea"/>
                <a:cs typeface="+mn-ea"/>
                <a:sym typeface="+mn-lt"/>
              </a:rPr>
              <a:t>Neural Style Transfer</a:t>
            </a:r>
            <a:endParaRPr lang="zh-CN" altLang="en-US" sz="2800" b="1" dirty="0">
              <a:latin typeface="+mn-ea"/>
              <a:cs typeface="+mn-ea"/>
              <a:sym typeface="+mn-lt"/>
            </a:endParaRPr>
          </a:p>
        </p:txBody>
      </p:sp>
      <p:sp>
        <p:nvSpPr>
          <p:cNvPr id="13" name="TextBox 76"/>
          <p:cNvSpPr txBox="1"/>
          <p:nvPr/>
        </p:nvSpPr>
        <p:spPr>
          <a:xfrm>
            <a:off x="776349" y="243069"/>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sp>
        <p:nvSpPr>
          <p:cNvPr id="19" name="TextBox 8"/>
          <p:cNvSpPr txBox="1"/>
          <p:nvPr/>
        </p:nvSpPr>
        <p:spPr>
          <a:xfrm>
            <a:off x="9296400" y="6076742"/>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Generated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pic>
        <p:nvPicPr>
          <p:cNvPr id="1026" name="Picture 2" descr="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24" y="4097119"/>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618" y="4035332"/>
            <a:ext cx="2814284" cy="1879321"/>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5314672" y="3429000"/>
            <a:ext cx="2054317" cy="418448"/>
          </a:xfrm>
          <a:prstGeom prst="rect">
            <a:avLst/>
          </a:prstGeom>
          <a:noFill/>
        </p:spPr>
        <p:txBody>
          <a:bodyPr wrap="square" rtlCol="0">
            <a:spAutoFit/>
          </a:bodyPr>
          <a:lstStyle/>
          <a:p>
            <a:pPr>
              <a:lnSpc>
                <a:spcPct val="130000"/>
              </a:lnSpc>
            </a:pPr>
            <a:r>
              <a:rPr lang="en-US" altLang="zh-CN" b="1" dirty="0">
                <a:solidFill>
                  <a:srgbClr val="0274A8"/>
                </a:solidFill>
              </a:rPr>
              <a:t>Iterative x N</a:t>
            </a:r>
            <a:endParaRPr lang="en-US" altLang="zh-CN" sz="1600" b="1" dirty="0">
              <a:solidFill>
                <a:srgbClr val="0274A8"/>
              </a:solidFill>
              <a:latin typeface="+mn-ea"/>
              <a:cs typeface="+mn-ea"/>
              <a:sym typeface="+mn-lt"/>
            </a:endParaRPr>
          </a:p>
        </p:txBody>
      </p:sp>
      <p:graphicFrame>
        <p:nvGraphicFramePr>
          <p:cNvPr id="2" name="图示 1"/>
          <p:cNvGraphicFramePr/>
          <p:nvPr>
            <p:extLst>
              <p:ext uri="{D42A27DB-BD31-4B8C-83A1-F6EECF244321}">
                <p14:modId xmlns:p14="http://schemas.microsoft.com/office/powerpoint/2010/main" val="1354330271"/>
              </p:ext>
            </p:extLst>
          </p:nvPr>
        </p:nvGraphicFramePr>
        <p:xfrm>
          <a:off x="206188" y="1277470"/>
          <a:ext cx="11779623" cy="1990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右弧形箭头 9"/>
          <p:cNvSpPr/>
          <p:nvPr/>
        </p:nvSpPr>
        <p:spPr>
          <a:xfrm rot="5400000">
            <a:off x="5654486" y="524436"/>
            <a:ext cx="1089214" cy="5809129"/>
          </a:xfrm>
          <a:prstGeom prst="curvedLeftArrow">
            <a:avLst>
              <a:gd name="adj1" fmla="val 25000"/>
              <a:gd name="adj2" fmla="val 475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TextBox 8"/>
          <p:cNvSpPr txBox="1"/>
          <p:nvPr/>
        </p:nvSpPr>
        <p:spPr>
          <a:xfrm>
            <a:off x="156882" y="6094672"/>
            <a:ext cx="2935941"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noise Image【</a:t>
            </a:r>
            <a:r>
              <a:rPr lang="zh-CN" altLang="en-US"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待替换</a:t>
            </a: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pic>
        <p:nvPicPr>
          <p:cNvPr id="26"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80155"/>
            <a:ext cx="2814284" cy="18793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723" y="4098084"/>
            <a:ext cx="2814284" cy="187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6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anim calcmode="lin" valueType="num">
                                      <p:cBhvr>
                                        <p:cTn id="35" dur="1000" fill="hold"/>
                                        <p:tgtEl>
                                          <p:spTgt spid="1028"/>
                                        </p:tgtEl>
                                        <p:attrNameLst>
                                          <p:attrName>ppt_x</p:attrName>
                                        </p:attrNameLst>
                                      </p:cBhvr>
                                      <p:tavLst>
                                        <p:tav tm="0">
                                          <p:val>
                                            <p:strVal val="#ppt_x"/>
                                          </p:val>
                                        </p:tav>
                                        <p:tav tm="100000">
                                          <p:val>
                                            <p:strVal val="#ppt_x"/>
                                          </p:val>
                                        </p:tav>
                                      </p:tavLst>
                                    </p:anim>
                                    <p:anim calcmode="lin" valueType="num">
                                      <p:cBhvr>
                                        <p:cTn id="3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Graphic spid="2" grpId="0">
        <p:bldAsOne/>
      </p:bldGraphic>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4764119" y="289333"/>
            <a:ext cx="3795128" cy="523220"/>
          </a:xfrm>
          <a:prstGeom prst="rect">
            <a:avLst/>
          </a:prstGeom>
          <a:noFill/>
        </p:spPr>
        <p:txBody>
          <a:bodyPr wrap="square" rtlCol="0">
            <a:spAutoFit/>
          </a:bodyPr>
          <a:lstStyle/>
          <a:p>
            <a:r>
              <a:rPr lang="en-US" altLang="zh-CN" sz="2800" b="1" dirty="0">
                <a:latin typeface="+mn-ea"/>
                <a:cs typeface="+mn-ea"/>
                <a:sym typeface="+mn-lt"/>
              </a:rPr>
              <a:t>Neural Style Transfer</a:t>
            </a:r>
            <a:endParaRPr lang="zh-CN" altLang="en-US" sz="2800" b="1" dirty="0">
              <a:latin typeface="+mn-ea"/>
              <a:cs typeface="+mn-ea"/>
              <a:sym typeface="+mn-lt"/>
            </a:endParaRPr>
          </a:p>
        </p:txBody>
      </p:sp>
      <p:sp>
        <p:nvSpPr>
          <p:cNvPr id="13" name="TextBox 76"/>
          <p:cNvSpPr txBox="1"/>
          <p:nvPr/>
        </p:nvSpPr>
        <p:spPr>
          <a:xfrm>
            <a:off x="776349" y="243069"/>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331" y="4118398"/>
            <a:ext cx="2840821" cy="1743937"/>
          </a:xfrm>
          <a:prstGeom prst="rect">
            <a:avLst/>
          </a:prstGeom>
        </p:spPr>
      </p:pic>
      <p:sp>
        <p:nvSpPr>
          <p:cNvPr id="14" name="TextBox 8"/>
          <p:cNvSpPr txBox="1"/>
          <p:nvPr/>
        </p:nvSpPr>
        <p:spPr>
          <a:xfrm>
            <a:off x="1124744" y="5958543"/>
            <a:ext cx="2008586"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Style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8" name="TextBox 8"/>
          <p:cNvSpPr txBox="1"/>
          <p:nvPr/>
        </p:nvSpPr>
        <p:spPr>
          <a:xfrm>
            <a:off x="833948" y="3337474"/>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Content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9" name="TextBox 8"/>
          <p:cNvSpPr txBox="1"/>
          <p:nvPr/>
        </p:nvSpPr>
        <p:spPr>
          <a:xfrm>
            <a:off x="6096000" y="4624460"/>
            <a:ext cx="2618185" cy="400110"/>
          </a:xfrm>
          <a:prstGeom prst="rect">
            <a:avLst/>
          </a:prstGeom>
          <a:noFill/>
        </p:spPr>
        <p:txBody>
          <a:bodyPr wrap="square" rtlCol="0">
            <a:spAutoFit/>
          </a:bodyPr>
          <a:lstStyle/>
          <a:p>
            <a:pPr algn="ctr"/>
            <a:r>
              <a:rPr lang="en-US" altLang="zh-CN" sz="2000" b="1" dirty="0">
                <a:solidFill>
                  <a:srgbClr val="FFC000"/>
                </a:solidFill>
                <a:latin typeface="微软雅黑" panose="020B0503020204020204" pitchFamily="34" charset="-122"/>
                <a:ea typeface="微软雅黑" panose="020B0503020204020204" pitchFamily="34" charset="-122"/>
                <a:cs typeface="Open Sans" panose="020B0606030504020204" pitchFamily="34" charset="0"/>
              </a:rPr>
              <a:t>Generated Image</a:t>
            </a:r>
            <a:endParaRPr lang="en-US" sz="1100" dirty="0">
              <a:latin typeface="华文细黑" panose="02010600040101010101" pitchFamily="2" charset="-122"/>
              <a:ea typeface="华文细黑" panose="02010600040101010101" pitchFamily="2" charset="-122"/>
              <a:cs typeface="Open Sans" panose="020B0606030504020204" pitchFamily="34" charset="0"/>
            </a:endParaRPr>
          </a:p>
        </p:txBody>
      </p:sp>
      <p:pic>
        <p:nvPicPr>
          <p:cNvPr id="1026" name="Picture 2" descr="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929" y="1340473"/>
            <a:ext cx="2792279" cy="1862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665" y="2636838"/>
            <a:ext cx="2814284" cy="18793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文本框 22"/>
              <p:cNvSpPr txBox="1"/>
              <p:nvPr/>
            </p:nvSpPr>
            <p:spPr>
              <a:xfrm>
                <a:off x="4564473" y="1413494"/>
                <a:ext cx="3987856" cy="56137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14:m>
                  <m:oMath xmlns:m="http://schemas.openxmlformats.org/officeDocument/2006/math">
                    <m:sSub>
                      <m:sSubPr>
                        <m:ctrlPr>
                          <a:rPr lang="en-US" altLang="zh-CN" sz="2400" i="1" dirty="0" smtClean="0">
                            <a:solidFill>
                              <a:srgbClr val="0274A8"/>
                            </a:solidFill>
                            <a:latin typeface="Cambria Math" panose="02040503050406030204" pitchFamily="18" charset="0"/>
                            <a:cs typeface="+mn-ea"/>
                            <a:sym typeface="+mn-lt"/>
                          </a:rPr>
                        </m:ctrlPr>
                      </m:sSubPr>
                      <m:e>
                        <m:r>
                          <a:rPr lang="en-US" altLang="zh-CN" sz="2400" b="0" i="1" dirty="0" smtClean="0">
                            <a:solidFill>
                              <a:srgbClr val="0274A8"/>
                            </a:solidFill>
                            <a:latin typeface="Cambria Math" panose="02040503050406030204" pitchFamily="18" charset="0"/>
                            <a:cs typeface="+mn-ea"/>
                            <a:sym typeface="+mn-lt"/>
                          </a:rPr>
                          <m:t>𝐽</m:t>
                        </m:r>
                      </m:e>
                      <m:sub>
                        <m:r>
                          <m:rPr>
                            <m:sty m:val="p"/>
                          </m:rPr>
                          <a:rPr lang="en-US" altLang="zh-CN" sz="2400" b="0" i="0" dirty="0" smtClean="0">
                            <a:solidFill>
                              <a:srgbClr val="0274A8"/>
                            </a:solidFill>
                            <a:latin typeface="Cambria Math" panose="02040503050406030204" pitchFamily="18" charset="0"/>
                            <a:cs typeface="+mn-ea"/>
                            <a:sym typeface="+mn-lt"/>
                          </a:rPr>
                          <m:t>content</m:t>
                        </m:r>
                      </m:sub>
                    </m:sSub>
                  </m:oMath>
                </a14:m>
                <a:r>
                  <a:rPr lang="en-US" altLang="zh-CN" sz="1600" dirty="0">
                    <a:solidFill>
                      <a:schemeClr val="bg2">
                        <a:lumMod val="25000"/>
                      </a:schemeClr>
                    </a:solidFill>
                    <a:latin typeface="+mn-ea"/>
                    <a:cs typeface="+mn-ea"/>
                    <a:sym typeface="+mn-lt"/>
                  </a:rPr>
                  <a:t> -- content loss function</a:t>
                </a:r>
              </a:p>
            </p:txBody>
          </p:sp>
        </mc:Choice>
        <mc:Fallback xmlns="">
          <p:sp>
            <p:nvSpPr>
              <p:cNvPr id="23" name="文本框 22"/>
              <p:cNvSpPr txBox="1">
                <a:spLocks noRot="1" noChangeAspect="1" noMove="1" noResize="1" noEditPoints="1" noAdjustHandles="1" noChangeArrowheads="1" noChangeShapeType="1" noTextEdit="1"/>
              </p:cNvSpPr>
              <p:nvPr/>
            </p:nvSpPr>
            <p:spPr>
              <a:xfrm>
                <a:off x="4564473" y="1413494"/>
                <a:ext cx="3987856" cy="561372"/>
              </a:xfrm>
              <a:prstGeom prst="rect">
                <a:avLst/>
              </a:prstGeom>
              <a:blipFill>
                <a:blip r:embed="rId5"/>
                <a:stretch>
                  <a:fillRect l="-2141" b="-13043"/>
                </a:stretch>
              </a:blipFill>
            </p:spPr>
            <p:txBody>
              <a:bodyPr/>
              <a:lstStyle/>
              <a:p>
                <a:r>
                  <a:rPr lang="zh-CN" altLang="en-US">
                    <a:noFill/>
                  </a:rPr>
                  <a:t> </a:t>
                </a:r>
              </a:p>
            </p:txBody>
          </p:sp>
        </mc:Fallback>
      </mc:AlternateContent>
      <p:cxnSp>
        <p:nvCxnSpPr>
          <p:cNvPr id="6" name="肘形连接符 5"/>
          <p:cNvCxnSpPr>
            <a:stCxn id="1026" idx="3"/>
            <a:endCxn id="1028" idx="1"/>
          </p:cNvCxnSpPr>
          <p:nvPr/>
        </p:nvCxnSpPr>
        <p:spPr>
          <a:xfrm>
            <a:off x="3556208" y="2271745"/>
            <a:ext cx="2425457" cy="1304754"/>
          </a:xfrm>
          <a:prstGeom prst="bentConnector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9" name="肘形连接符 8"/>
          <p:cNvCxnSpPr>
            <a:stCxn id="3" idx="3"/>
            <a:endCxn id="1028" idx="1"/>
          </p:cNvCxnSpPr>
          <p:nvPr/>
        </p:nvCxnSpPr>
        <p:spPr>
          <a:xfrm flipV="1">
            <a:off x="3588152" y="3576499"/>
            <a:ext cx="2393513" cy="1413868"/>
          </a:xfrm>
          <a:prstGeom prst="bentConnector3">
            <a:avLst>
              <a:gd name="adj1" fmla="val 49033"/>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4628873" y="5323410"/>
                <a:ext cx="3567479" cy="616644"/>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14:m>
                  <m:oMath xmlns:m="http://schemas.openxmlformats.org/officeDocument/2006/math">
                    <m:sSub>
                      <m:sSubPr>
                        <m:ctrlPr>
                          <a:rPr lang="en-US" altLang="zh-CN" sz="2400" i="1" dirty="0" smtClean="0">
                            <a:solidFill>
                              <a:srgbClr val="0274A8"/>
                            </a:solidFill>
                            <a:latin typeface="Cambria Math" panose="02040503050406030204" pitchFamily="18" charset="0"/>
                            <a:cs typeface="+mn-ea"/>
                            <a:sym typeface="+mn-lt"/>
                          </a:rPr>
                        </m:ctrlPr>
                      </m:sSubPr>
                      <m:e>
                        <m:r>
                          <a:rPr lang="en-US" altLang="zh-CN" sz="2400" b="0" i="1" dirty="0" smtClean="0">
                            <a:solidFill>
                              <a:srgbClr val="0274A8"/>
                            </a:solidFill>
                            <a:latin typeface="Cambria Math" panose="02040503050406030204" pitchFamily="18" charset="0"/>
                            <a:cs typeface="+mn-ea"/>
                            <a:sym typeface="+mn-lt"/>
                          </a:rPr>
                          <m:t>𝐽</m:t>
                        </m:r>
                      </m:e>
                      <m:sub>
                        <m:r>
                          <m:rPr>
                            <m:sty m:val="p"/>
                          </m:rPr>
                          <a:rPr lang="en-US" altLang="zh-CN" sz="2400" b="0" i="0" dirty="0" smtClean="0">
                            <a:solidFill>
                              <a:srgbClr val="0274A8"/>
                            </a:solidFill>
                            <a:latin typeface="Cambria Math" panose="02040503050406030204" pitchFamily="18" charset="0"/>
                            <a:cs typeface="+mn-ea"/>
                            <a:sym typeface="+mn-lt"/>
                          </a:rPr>
                          <m:t>style</m:t>
                        </m:r>
                      </m:sub>
                    </m:sSub>
                  </m:oMath>
                </a14:m>
                <a:r>
                  <a:rPr lang="en-US" altLang="zh-CN" sz="1600" dirty="0">
                    <a:solidFill>
                      <a:schemeClr val="bg2">
                        <a:lumMod val="25000"/>
                      </a:schemeClr>
                    </a:solidFill>
                    <a:latin typeface="+mn-ea"/>
                    <a:cs typeface="+mn-ea"/>
                    <a:sym typeface="+mn-lt"/>
                  </a:rPr>
                  <a:t> -- style loss function</a:t>
                </a:r>
              </a:p>
            </p:txBody>
          </p:sp>
        </mc:Choice>
        <mc:Fallback xmlns="">
          <p:sp>
            <p:nvSpPr>
              <p:cNvPr id="24" name="文本框 23"/>
              <p:cNvSpPr txBox="1">
                <a:spLocks noRot="1" noChangeAspect="1" noMove="1" noResize="1" noEditPoints="1" noAdjustHandles="1" noChangeArrowheads="1" noChangeShapeType="1" noTextEdit="1"/>
              </p:cNvSpPr>
              <p:nvPr/>
            </p:nvSpPr>
            <p:spPr>
              <a:xfrm>
                <a:off x="4628873" y="5323410"/>
                <a:ext cx="3567479" cy="616644"/>
              </a:xfrm>
              <a:prstGeom prst="rect">
                <a:avLst/>
              </a:prstGeom>
              <a:blipFill>
                <a:blip r:embed="rId6"/>
                <a:stretch>
                  <a:fillRect l="-2218" b="-79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9433956" y="4909795"/>
                <a:ext cx="3567479" cy="588431"/>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14:m>
                  <m:oMath xmlns:m="http://schemas.openxmlformats.org/officeDocument/2006/math">
                    <m:sSub>
                      <m:sSubPr>
                        <m:ctrlPr>
                          <a:rPr lang="en-US" altLang="zh-CN" sz="2400" i="1" dirty="0" smtClean="0">
                            <a:solidFill>
                              <a:srgbClr val="0274A8"/>
                            </a:solidFill>
                            <a:latin typeface="Cambria Math" panose="02040503050406030204" pitchFamily="18" charset="0"/>
                            <a:cs typeface="+mn-ea"/>
                            <a:sym typeface="+mn-lt"/>
                          </a:rPr>
                        </m:ctrlPr>
                      </m:sSubPr>
                      <m:e>
                        <m:r>
                          <a:rPr lang="en-US" altLang="zh-CN" sz="2400" b="0" i="1" dirty="0" smtClean="0">
                            <a:solidFill>
                              <a:srgbClr val="0274A8"/>
                            </a:solidFill>
                            <a:latin typeface="Cambria Math" panose="02040503050406030204" pitchFamily="18" charset="0"/>
                            <a:cs typeface="+mn-ea"/>
                            <a:sym typeface="+mn-lt"/>
                          </a:rPr>
                          <m:t>𝐽</m:t>
                        </m:r>
                      </m:e>
                      <m:sub>
                        <m:r>
                          <a:rPr lang="en-US" altLang="zh-CN" sz="2400" b="0" i="1" dirty="0" smtClean="0">
                            <a:solidFill>
                              <a:srgbClr val="0274A8"/>
                            </a:solidFill>
                            <a:latin typeface="Cambria Math" panose="02040503050406030204" pitchFamily="18" charset="0"/>
                            <a:cs typeface="+mn-ea"/>
                            <a:sym typeface="+mn-lt"/>
                          </a:rPr>
                          <m:t>(</m:t>
                        </m:r>
                        <m:r>
                          <a:rPr lang="en-US" altLang="zh-CN" sz="2400" b="0" i="1" dirty="0" smtClean="0">
                            <a:solidFill>
                              <a:srgbClr val="0274A8"/>
                            </a:solidFill>
                            <a:latin typeface="Cambria Math" panose="02040503050406030204" pitchFamily="18" charset="0"/>
                            <a:cs typeface="+mn-ea"/>
                            <a:sym typeface="+mn-lt"/>
                          </a:rPr>
                          <m:t>𝐺</m:t>
                        </m:r>
                        <m:r>
                          <a:rPr lang="en-US" altLang="zh-CN" sz="2400" b="0" i="1" dirty="0" smtClean="0">
                            <a:solidFill>
                              <a:srgbClr val="0274A8"/>
                            </a:solidFill>
                            <a:latin typeface="Cambria Math" panose="02040503050406030204" pitchFamily="18" charset="0"/>
                            <a:cs typeface="+mn-ea"/>
                            <a:sym typeface="+mn-lt"/>
                          </a:rPr>
                          <m:t>)</m:t>
                        </m:r>
                      </m:sub>
                    </m:sSub>
                  </m:oMath>
                </a14:m>
                <a:r>
                  <a:rPr lang="en-US" altLang="zh-CN" sz="1600" dirty="0">
                    <a:solidFill>
                      <a:schemeClr val="bg2">
                        <a:lumMod val="25000"/>
                      </a:schemeClr>
                    </a:solidFill>
                    <a:latin typeface="+mn-ea"/>
                    <a:cs typeface="+mn-ea"/>
                    <a:sym typeface="+mn-lt"/>
                  </a:rPr>
                  <a:t> -- total loss function</a:t>
                </a:r>
              </a:p>
            </p:txBody>
          </p:sp>
        </mc:Choice>
        <mc:Fallback xmlns="">
          <p:sp>
            <p:nvSpPr>
              <p:cNvPr id="27" name="文本框 26"/>
              <p:cNvSpPr txBox="1">
                <a:spLocks noRot="1" noChangeAspect="1" noMove="1" noResize="1" noEditPoints="1" noAdjustHandles="1" noChangeArrowheads="1" noChangeShapeType="1" noTextEdit="1"/>
              </p:cNvSpPr>
              <p:nvPr/>
            </p:nvSpPr>
            <p:spPr>
              <a:xfrm>
                <a:off x="9433956" y="4909795"/>
                <a:ext cx="3567479" cy="588431"/>
              </a:xfrm>
              <a:prstGeom prst="rect">
                <a:avLst/>
              </a:prstGeom>
              <a:blipFill>
                <a:blip r:embed="rId7"/>
                <a:stretch>
                  <a:fillRect l="-2393" b="-123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9235085" y="2108745"/>
                <a:ext cx="3567479" cy="52809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14:m>
                  <m:oMath xmlns:m="http://schemas.openxmlformats.org/officeDocument/2006/math">
                    <m:r>
                      <a:rPr lang="en-US" altLang="zh-CN" sz="2400" i="1" dirty="0" smtClean="0">
                        <a:solidFill>
                          <a:srgbClr val="0274A8"/>
                        </a:solidFill>
                        <a:latin typeface="Cambria Math" panose="02040503050406030204" pitchFamily="18" charset="0"/>
                        <a:cs typeface="+mn-ea"/>
                        <a:sym typeface="+mn-lt"/>
                      </a:rPr>
                      <m:t>𝛼</m:t>
                    </m:r>
                    <m:r>
                      <a:rPr lang="en-US" altLang="zh-CN" sz="2400" i="1" dirty="0" smtClean="0">
                        <a:solidFill>
                          <a:srgbClr val="0274A8"/>
                        </a:solidFill>
                        <a:latin typeface="Cambria Math" panose="02040503050406030204" pitchFamily="18" charset="0"/>
                        <a:ea typeface="Cambria Math" panose="02040503050406030204" pitchFamily="18" charset="0"/>
                        <a:cs typeface="+mn-ea"/>
                        <a:sym typeface="+mn-lt"/>
                      </a:rPr>
                      <m:t>×</m:t>
                    </m:r>
                    <m:sSub>
                      <m:sSubPr>
                        <m:ctrlPr>
                          <a:rPr lang="en-US" altLang="zh-CN" sz="2400" i="1" dirty="0" smtClean="0">
                            <a:solidFill>
                              <a:srgbClr val="0274A8"/>
                            </a:solidFill>
                            <a:latin typeface="Cambria Math" panose="02040503050406030204" pitchFamily="18" charset="0"/>
                            <a:cs typeface="+mn-ea"/>
                            <a:sym typeface="+mn-lt"/>
                          </a:rPr>
                        </m:ctrlPr>
                      </m:sSubPr>
                      <m:e>
                        <m:r>
                          <a:rPr lang="en-US" altLang="zh-CN" sz="2400" b="0" i="1" dirty="0" smtClean="0">
                            <a:solidFill>
                              <a:srgbClr val="0274A8"/>
                            </a:solidFill>
                            <a:latin typeface="Cambria Math" panose="02040503050406030204" pitchFamily="18" charset="0"/>
                            <a:cs typeface="+mn-ea"/>
                            <a:sym typeface="+mn-lt"/>
                          </a:rPr>
                          <m:t>𝐽</m:t>
                        </m:r>
                      </m:e>
                      <m:sub>
                        <m:r>
                          <m:rPr>
                            <m:sty m:val="p"/>
                          </m:rPr>
                          <a:rPr lang="en-US" altLang="zh-CN" sz="2400" b="0" i="0" dirty="0" smtClean="0">
                            <a:solidFill>
                              <a:srgbClr val="0274A8"/>
                            </a:solidFill>
                            <a:latin typeface="Cambria Math" panose="02040503050406030204" pitchFamily="18" charset="0"/>
                            <a:cs typeface="+mn-ea"/>
                            <a:sym typeface="+mn-lt"/>
                          </a:rPr>
                          <m:t>content</m:t>
                        </m:r>
                      </m:sub>
                    </m:sSub>
                    <m:r>
                      <a:rPr lang="en-US" altLang="zh-CN" sz="2400" b="0" i="1" dirty="0" smtClean="0">
                        <a:solidFill>
                          <a:srgbClr val="0274A8"/>
                        </a:solidFill>
                        <a:latin typeface="Cambria Math" panose="02040503050406030204" pitchFamily="18" charset="0"/>
                        <a:cs typeface="+mn-ea"/>
                        <a:sym typeface="+mn-lt"/>
                      </a:rPr>
                      <m:t>(</m:t>
                    </m:r>
                    <m:r>
                      <a:rPr lang="en-US" altLang="zh-CN" sz="2400" b="0" i="1" dirty="0" smtClean="0">
                        <a:solidFill>
                          <a:srgbClr val="0274A8"/>
                        </a:solidFill>
                        <a:latin typeface="Cambria Math" panose="02040503050406030204" pitchFamily="18" charset="0"/>
                        <a:cs typeface="+mn-ea"/>
                        <a:sym typeface="+mn-lt"/>
                      </a:rPr>
                      <m:t>𝐶</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𝐺</m:t>
                    </m:r>
                    <m:r>
                      <a:rPr lang="en-US" altLang="zh-CN" sz="2400" b="0" i="1" dirty="0" smtClean="0">
                        <a:solidFill>
                          <a:srgbClr val="0274A8"/>
                        </a:solidFill>
                        <a:latin typeface="Cambria Math" panose="02040503050406030204" pitchFamily="18" charset="0"/>
                        <a:cs typeface="+mn-ea"/>
                        <a:sym typeface="+mn-lt"/>
                      </a:rPr>
                      <m:t>)</m:t>
                    </m:r>
                  </m:oMath>
                </a14:m>
                <a:endParaRPr lang="en-US" altLang="zh-CN" sz="1600" dirty="0">
                  <a:solidFill>
                    <a:schemeClr val="bg2">
                      <a:lumMod val="25000"/>
                    </a:schemeClr>
                  </a:solidFill>
                  <a:latin typeface="+mn-ea"/>
                  <a:cs typeface="+mn-ea"/>
                  <a:sym typeface="+mn-lt"/>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9235085" y="2108745"/>
                <a:ext cx="3567479" cy="528093"/>
              </a:xfrm>
              <a:prstGeom prst="rect">
                <a:avLst/>
              </a:prstGeom>
              <a:blipFill>
                <a:blip r:embed="rId8"/>
                <a:stretch>
                  <a:fillRect l="-2393" b="-21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347144" y="3429000"/>
                <a:ext cx="3567479" cy="586443"/>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14:m>
                  <m:oMath xmlns:m="http://schemas.openxmlformats.org/officeDocument/2006/math">
                    <m:r>
                      <a:rPr lang="zh-CN" altLang="en-US" sz="2400" i="1" dirty="0" smtClean="0">
                        <a:solidFill>
                          <a:srgbClr val="0274A8"/>
                        </a:solidFill>
                        <a:latin typeface="Cambria Math" panose="02040503050406030204" pitchFamily="18" charset="0"/>
                        <a:cs typeface="+mn-ea"/>
                        <a:sym typeface="+mn-lt"/>
                      </a:rPr>
                      <m:t>𝛽</m:t>
                    </m:r>
                    <m:r>
                      <a:rPr lang="en-US" altLang="zh-CN" sz="2400" i="1" dirty="0" smtClean="0">
                        <a:solidFill>
                          <a:srgbClr val="0274A8"/>
                        </a:solidFill>
                        <a:latin typeface="Cambria Math" panose="02040503050406030204" pitchFamily="18" charset="0"/>
                        <a:ea typeface="Cambria Math" panose="02040503050406030204" pitchFamily="18" charset="0"/>
                        <a:cs typeface="+mn-ea"/>
                        <a:sym typeface="+mn-lt"/>
                      </a:rPr>
                      <m:t>×</m:t>
                    </m:r>
                    <m:sSub>
                      <m:sSubPr>
                        <m:ctrlPr>
                          <a:rPr lang="en-US" altLang="zh-CN" sz="2400" i="1" dirty="0" smtClean="0">
                            <a:solidFill>
                              <a:srgbClr val="0274A8"/>
                            </a:solidFill>
                            <a:latin typeface="Cambria Math" panose="02040503050406030204" pitchFamily="18" charset="0"/>
                            <a:cs typeface="+mn-ea"/>
                            <a:sym typeface="+mn-lt"/>
                          </a:rPr>
                        </m:ctrlPr>
                      </m:sSubPr>
                      <m:e>
                        <m:r>
                          <a:rPr lang="en-US" altLang="zh-CN" sz="2400" b="0" i="1" dirty="0" smtClean="0">
                            <a:solidFill>
                              <a:srgbClr val="0274A8"/>
                            </a:solidFill>
                            <a:latin typeface="Cambria Math" panose="02040503050406030204" pitchFamily="18" charset="0"/>
                            <a:cs typeface="+mn-ea"/>
                            <a:sym typeface="+mn-lt"/>
                          </a:rPr>
                          <m:t>𝐽</m:t>
                        </m:r>
                      </m:e>
                      <m:sub>
                        <m:r>
                          <m:rPr>
                            <m:sty m:val="p"/>
                          </m:rPr>
                          <a:rPr lang="en-US" altLang="zh-CN" sz="2400" b="0" i="0" dirty="0" smtClean="0">
                            <a:solidFill>
                              <a:srgbClr val="0274A8"/>
                            </a:solidFill>
                            <a:latin typeface="Cambria Math" panose="02040503050406030204" pitchFamily="18" charset="0"/>
                            <a:cs typeface="+mn-ea"/>
                            <a:sym typeface="+mn-lt"/>
                          </a:rPr>
                          <m:t>style</m:t>
                        </m:r>
                      </m:sub>
                    </m:sSub>
                    <m:r>
                      <a:rPr lang="en-US" altLang="zh-CN" sz="2400" b="0" i="1" dirty="0" smtClean="0">
                        <a:solidFill>
                          <a:srgbClr val="0274A8"/>
                        </a:solidFill>
                        <a:latin typeface="Cambria Math" panose="02040503050406030204" pitchFamily="18" charset="0"/>
                        <a:cs typeface="+mn-ea"/>
                        <a:sym typeface="+mn-lt"/>
                      </a:rPr>
                      <m:t>(</m:t>
                    </m:r>
                    <m:r>
                      <a:rPr lang="en-US" altLang="zh-CN" sz="2400" b="0" i="1" dirty="0" smtClean="0">
                        <a:solidFill>
                          <a:srgbClr val="0274A8"/>
                        </a:solidFill>
                        <a:latin typeface="Cambria Math" panose="02040503050406030204" pitchFamily="18" charset="0"/>
                        <a:cs typeface="+mn-ea"/>
                        <a:sym typeface="+mn-lt"/>
                      </a:rPr>
                      <m:t>𝑆</m:t>
                    </m:r>
                    <m:r>
                      <a:rPr lang="en-US" altLang="zh-CN" sz="2400" b="0" i="1" dirty="0" smtClean="0">
                        <a:solidFill>
                          <a:srgbClr val="0274A8"/>
                        </a:solidFill>
                        <a:latin typeface="Cambria Math" panose="02040503050406030204" pitchFamily="18" charset="0"/>
                        <a:cs typeface="+mn-ea"/>
                        <a:sym typeface="+mn-lt"/>
                      </a:rPr>
                      <m:t>, </m:t>
                    </m:r>
                    <m:r>
                      <a:rPr lang="en-US" altLang="zh-CN" sz="2400" b="0" i="1" dirty="0" smtClean="0">
                        <a:solidFill>
                          <a:srgbClr val="0274A8"/>
                        </a:solidFill>
                        <a:latin typeface="Cambria Math" panose="02040503050406030204" pitchFamily="18" charset="0"/>
                        <a:cs typeface="+mn-ea"/>
                        <a:sym typeface="+mn-lt"/>
                      </a:rPr>
                      <m:t>𝐺</m:t>
                    </m:r>
                    <m:r>
                      <a:rPr lang="en-US" altLang="zh-CN" sz="2400" b="0" i="1" dirty="0" smtClean="0">
                        <a:solidFill>
                          <a:srgbClr val="0274A8"/>
                        </a:solidFill>
                        <a:latin typeface="Cambria Math" panose="02040503050406030204" pitchFamily="18" charset="0"/>
                        <a:cs typeface="+mn-ea"/>
                        <a:sym typeface="+mn-lt"/>
                      </a:rPr>
                      <m:t>)</m:t>
                    </m:r>
                  </m:oMath>
                </a14:m>
                <a:endParaRPr lang="en-US" altLang="zh-CN" sz="1600" dirty="0">
                  <a:solidFill>
                    <a:schemeClr val="bg2">
                      <a:lumMod val="25000"/>
                    </a:schemeClr>
                  </a:solidFill>
                  <a:latin typeface="+mn-ea"/>
                  <a:cs typeface="+mn-ea"/>
                  <a:sym typeface="+mn-lt"/>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347144" y="3429000"/>
                <a:ext cx="3567479" cy="586443"/>
              </a:xfrm>
              <a:prstGeom prst="rect">
                <a:avLst/>
              </a:prstGeom>
              <a:blipFill>
                <a:blip r:embed="rId9"/>
                <a:stretch>
                  <a:fillRect l="-2218" b="-12500"/>
                </a:stretch>
              </a:blipFill>
            </p:spPr>
            <p:txBody>
              <a:bodyPr/>
              <a:lstStyle/>
              <a:p>
                <a:r>
                  <a:rPr lang="zh-CN" altLang="en-US">
                    <a:noFill/>
                  </a:rPr>
                  <a:t> </a:t>
                </a:r>
              </a:p>
            </p:txBody>
          </p:sp>
        </mc:Fallback>
      </mc:AlternateContent>
      <p:sp>
        <p:nvSpPr>
          <p:cNvPr id="30" name="加号 29"/>
          <p:cNvSpPr/>
          <p:nvPr/>
        </p:nvSpPr>
        <p:spPr>
          <a:xfrm>
            <a:off x="10174650" y="2807208"/>
            <a:ext cx="585216" cy="6217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号 10"/>
          <p:cNvSpPr/>
          <p:nvPr/>
        </p:nvSpPr>
        <p:spPr>
          <a:xfrm rot="5400000">
            <a:off x="10172699" y="4242548"/>
            <a:ext cx="692523" cy="5715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5" name="图片 14"/>
          <p:cNvPicPr>
            <a:picLocks noChangeAspect="1"/>
          </p:cNvPicPr>
          <p:nvPr/>
        </p:nvPicPr>
        <p:blipFill>
          <a:blip r:embed="rId10"/>
          <a:stretch>
            <a:fillRect/>
          </a:stretch>
        </p:blipFill>
        <p:spPr>
          <a:xfrm>
            <a:off x="7831791" y="5790421"/>
            <a:ext cx="4360209" cy="1774390"/>
          </a:xfrm>
          <a:prstGeom prst="rect">
            <a:avLst/>
          </a:prstGeom>
        </p:spPr>
      </p:pic>
    </p:spTree>
    <p:extLst>
      <p:ext uri="{BB962C8B-B14F-4D97-AF65-F5344CB8AC3E}">
        <p14:creationId xmlns:p14="http://schemas.microsoft.com/office/powerpoint/2010/main" val="244279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ppt_y</p:attrName>
                                        </p:attrNameLst>
                                      </p:cBhvr>
                                      <p:tavLst>
                                        <p:tav tm="0">
                                          <p:val>
                                            <p:strVal val="#ppt_y-#ppt_h*1.125000"/>
                                          </p:val>
                                        </p:tav>
                                        <p:tav tm="100000">
                                          <p:val>
                                            <p:strVal val="#ppt_y"/>
                                          </p:val>
                                        </p:tav>
                                      </p:tavLst>
                                    </p:anim>
                                    <p:animEffect transition="in" filter="wipe(down)">
                                      <p:cBhvr>
                                        <p:cTn id="13" dur="500"/>
                                        <p:tgtEl>
                                          <p:spTgt spid="18"/>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3" grpId="0"/>
      <p:bldP spid="24" grpId="0"/>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p:nvPr/>
        </p:nvSpPr>
        <p:spPr>
          <a:xfrm>
            <a:off x="4764119" y="289333"/>
            <a:ext cx="3795128" cy="523220"/>
          </a:xfrm>
          <a:prstGeom prst="rect">
            <a:avLst/>
          </a:prstGeom>
          <a:noFill/>
        </p:spPr>
        <p:txBody>
          <a:bodyPr wrap="square" rtlCol="0">
            <a:spAutoFit/>
          </a:bodyPr>
          <a:lstStyle/>
          <a:p>
            <a:r>
              <a:rPr lang="en-US" altLang="zh-CN" sz="2800" b="1" dirty="0">
                <a:latin typeface="+mn-ea"/>
                <a:cs typeface="+mn-ea"/>
                <a:sym typeface="+mn-lt"/>
              </a:rPr>
              <a:t>Reconstruction</a:t>
            </a:r>
            <a:endParaRPr lang="zh-CN" altLang="en-US" sz="2800" b="1" dirty="0">
              <a:latin typeface="+mn-ea"/>
              <a:cs typeface="+mn-ea"/>
              <a:sym typeface="+mn-lt"/>
            </a:endParaRPr>
          </a:p>
        </p:txBody>
      </p:sp>
      <p:sp>
        <p:nvSpPr>
          <p:cNvPr id="13" name="TextBox 76"/>
          <p:cNvSpPr txBox="1"/>
          <p:nvPr/>
        </p:nvSpPr>
        <p:spPr>
          <a:xfrm>
            <a:off x="776349" y="243069"/>
            <a:ext cx="2892585" cy="523220"/>
          </a:xfrm>
          <a:prstGeom prst="rect">
            <a:avLst/>
          </a:prstGeom>
          <a:noFill/>
        </p:spPr>
        <p:txBody>
          <a:bodyPr wrap="square" rtlCol="0">
            <a:spAutoFit/>
          </a:bodyPr>
          <a:lstStyle/>
          <a:p>
            <a:r>
              <a:rPr lang="en-US" altLang="zh-CN" sz="2800" dirty="0">
                <a:solidFill>
                  <a:srgbClr val="0274A8"/>
                </a:solidFill>
                <a:cs typeface="+mn-ea"/>
                <a:sym typeface="+mn-lt"/>
              </a:rPr>
              <a:t>Introduction</a:t>
            </a:r>
            <a:endParaRPr lang="zh-CN" altLang="en-US" sz="2800" dirty="0">
              <a:solidFill>
                <a:srgbClr val="0274A8"/>
              </a:solidFill>
              <a:cs typeface="+mn-ea"/>
              <a:sym typeface="+mn-lt"/>
            </a:endParaRPr>
          </a:p>
        </p:txBody>
      </p:sp>
      <p:sp>
        <p:nvSpPr>
          <p:cNvPr id="25" name="矩形 24"/>
          <p:cNvSpPr/>
          <p:nvPr/>
        </p:nvSpPr>
        <p:spPr>
          <a:xfrm>
            <a:off x="176653" y="6509031"/>
            <a:ext cx="1207382" cy="312393"/>
          </a:xfrm>
          <a:prstGeom prst="rect">
            <a:avLst/>
          </a:prstGeom>
        </p:spPr>
        <p:txBody>
          <a:bodyPr wrap="none">
            <a:spAutoFit/>
          </a:bodyPr>
          <a:lstStyle/>
          <a:p>
            <a:pPr>
              <a:lnSpc>
                <a:spcPct val="130000"/>
              </a:lnSpc>
            </a:pPr>
            <a:r>
              <a:rPr lang="en-US" altLang="zh-CN" sz="1100" b="1" dirty="0">
                <a:solidFill>
                  <a:srgbClr val="FFC000"/>
                </a:solidFill>
                <a:cs typeface="+mn-ea"/>
                <a:sym typeface="+mn-lt"/>
              </a:rPr>
              <a:t>Picture Source</a:t>
            </a:r>
            <a:r>
              <a:rPr lang="en-US" altLang="zh-CN" sz="1100" dirty="0">
                <a:cs typeface="+mn-ea"/>
                <a:sym typeface="+mn-lt"/>
              </a:rPr>
              <a:t>:</a:t>
            </a:r>
            <a:endParaRPr lang="zh-CN" altLang="en-US" sz="1100" dirty="0">
              <a:cs typeface="+mn-ea"/>
              <a:sym typeface="+mn-lt"/>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3214" t="24706" r="41981" b="22746"/>
          <a:stretch/>
        </p:blipFill>
        <p:spPr>
          <a:xfrm>
            <a:off x="0" y="1733079"/>
            <a:ext cx="5138386" cy="3391841"/>
          </a:xfrm>
          <a:prstGeom prst="rect">
            <a:avLst/>
          </a:prstGeom>
        </p:spPr>
      </p:pic>
      <p:pic>
        <p:nvPicPr>
          <p:cNvPr id="1026" name="Picture 2" descr="https://img2.baidu.com/it/u=1567422709,3347151546&amp;fm=253&amp;fmt=auto&amp;app=138&amp;f=PNG?w=990&amp;h=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988" y="1693209"/>
            <a:ext cx="6873730" cy="347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623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65156"/>
          </a:xfrm>
          <a:prstGeom prst="rect">
            <a:avLst/>
          </a:prstGeom>
        </p:spPr>
      </p:pic>
      <p:sp>
        <p:nvSpPr>
          <p:cNvPr id="4" name="矩形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781550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4152900 w 12192000"/>
              <a:gd name="connsiteY1" fmla="*/ 42862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819400 w 12192000"/>
              <a:gd name="connsiteY1" fmla="*/ 50101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2571750 w 12192000"/>
              <a:gd name="connsiteY1" fmla="*/ 523875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2571750" y="5238750"/>
                </a:lnTo>
                <a:lnTo>
                  <a:pt x="12192000" y="0"/>
                </a:lnTo>
                <a:lnTo>
                  <a:pt x="12192000" y="6858000"/>
                </a:lnTo>
                <a:lnTo>
                  <a:pt x="0" y="6858000"/>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737346" y="1295399"/>
            <a:ext cx="3376855" cy="2267018"/>
            <a:chOff x="1737346" y="1866899"/>
            <a:chExt cx="3376855" cy="2267018"/>
          </a:xfrm>
        </p:grpSpPr>
        <p:sp>
          <p:nvSpPr>
            <p:cNvPr id="6" name="等腰三角形 5"/>
            <p:cNvSpPr/>
            <p:nvPr/>
          </p:nvSpPr>
          <p:spPr>
            <a:xfrm rot="10800000">
              <a:off x="1737346" y="1866899"/>
              <a:ext cx="3014905" cy="2201027"/>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0800000">
              <a:off x="2099296" y="2024105"/>
              <a:ext cx="3014905" cy="2109812"/>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3003057" y="1618650"/>
            <a:ext cx="1207382" cy="1200329"/>
          </a:xfrm>
          <a:prstGeom prst="rect">
            <a:avLst/>
          </a:prstGeom>
          <a:noFill/>
        </p:spPr>
        <p:txBody>
          <a:bodyPr wrap="none" rtlCol="0">
            <a:spAutoFit/>
          </a:bodyPr>
          <a:lstStyle/>
          <a:p>
            <a:r>
              <a:rPr lang="en-US" altLang="zh-CN" sz="7200" dirty="0">
                <a:solidFill>
                  <a:schemeClr val="bg1"/>
                </a:solidFill>
              </a:rPr>
              <a:t>02</a:t>
            </a:r>
            <a:endParaRPr lang="zh-CN" altLang="en-US" sz="7200" dirty="0">
              <a:solidFill>
                <a:schemeClr val="bg1"/>
              </a:solidFill>
            </a:endParaRPr>
          </a:p>
        </p:txBody>
      </p:sp>
      <p:sp>
        <p:nvSpPr>
          <p:cNvPr id="12" name="等腰三角形 11"/>
          <p:cNvSpPr/>
          <p:nvPr/>
        </p:nvSpPr>
        <p:spPr>
          <a:xfrm rot="5400000">
            <a:off x="4003418" y="4901920"/>
            <a:ext cx="881086" cy="616579"/>
          </a:xfrm>
          <a:prstGeom prst="triangle">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3499384">
            <a:off x="3332345" y="5063855"/>
            <a:ext cx="548805" cy="651439"/>
          </a:xfrm>
          <a:prstGeom prs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085840" y="4571900"/>
            <a:ext cx="1697901" cy="830997"/>
          </a:xfrm>
          <a:prstGeom prst="rect">
            <a:avLst/>
          </a:prstGeom>
        </p:spPr>
        <p:txBody>
          <a:bodyPr wrap="none">
            <a:spAutoFit/>
          </a:bodyPr>
          <a:lstStyle/>
          <a:p>
            <a:pPr>
              <a:spcBef>
                <a:spcPct val="0"/>
              </a:spcBef>
            </a:pPr>
            <a:r>
              <a:rPr lang="en-US" altLang="zh-CN" sz="2400" dirty="0">
                <a:solidFill>
                  <a:schemeClr val="bg2">
                    <a:lumMod val="25000"/>
                  </a:schemeClr>
                </a:solidFill>
                <a:cs typeface="+mn-ea"/>
                <a:sym typeface="+mn-lt"/>
              </a:rPr>
              <a:t>challenge</a:t>
            </a:r>
          </a:p>
          <a:p>
            <a:pPr>
              <a:spcBef>
                <a:spcPct val="0"/>
              </a:spcBef>
            </a:pPr>
            <a:r>
              <a:rPr lang="en-US" altLang="zh-CN" sz="2400" dirty="0">
                <a:solidFill>
                  <a:schemeClr val="bg2">
                    <a:lumMod val="25000"/>
                  </a:schemeClr>
                </a:solidFill>
                <a:cs typeface="+mn-ea"/>
                <a:sym typeface="+mn-lt"/>
              </a:rPr>
              <a:t>cause </a:t>
            </a:r>
          </a:p>
        </p:txBody>
      </p:sp>
      <p:sp>
        <p:nvSpPr>
          <p:cNvPr id="16" name="TextBox 76"/>
          <p:cNvSpPr txBox="1"/>
          <p:nvPr/>
        </p:nvSpPr>
        <p:spPr>
          <a:xfrm>
            <a:off x="6096000" y="3691889"/>
            <a:ext cx="4947920" cy="646331"/>
          </a:xfrm>
          <a:prstGeom prst="rect">
            <a:avLst/>
          </a:prstGeom>
          <a:noFill/>
        </p:spPr>
        <p:txBody>
          <a:bodyPr wrap="square" rtlCol="0">
            <a:spAutoFit/>
          </a:bodyPr>
          <a:lstStyle/>
          <a:p>
            <a:r>
              <a:rPr lang="en-US" altLang="zh-CN" sz="3600" dirty="0">
                <a:solidFill>
                  <a:srgbClr val="FFC000"/>
                </a:solidFill>
                <a:cs typeface="+mn-ea"/>
                <a:sym typeface="+mn-lt"/>
              </a:rPr>
              <a:t>Problem analysis</a:t>
            </a:r>
          </a:p>
        </p:txBody>
      </p:sp>
    </p:spTree>
    <p:extLst>
      <p:ext uri="{BB962C8B-B14F-4D97-AF65-F5344CB8AC3E}">
        <p14:creationId xmlns:p14="http://schemas.microsoft.com/office/powerpoint/2010/main" val="17199408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6"/>
          <p:cNvSpPr txBox="1"/>
          <p:nvPr/>
        </p:nvSpPr>
        <p:spPr>
          <a:xfrm>
            <a:off x="815558" y="1737473"/>
            <a:ext cx="2255666" cy="369332"/>
          </a:xfrm>
          <a:prstGeom prst="rect">
            <a:avLst/>
          </a:prstGeom>
          <a:noFill/>
        </p:spPr>
        <p:txBody>
          <a:bodyPr wrap="square" rtlCol="0">
            <a:spAutoFit/>
          </a:bodyPr>
          <a:lstStyle/>
          <a:p>
            <a:pPr marL="285750" indent="-285750">
              <a:buFont typeface="Wingdings" panose="05000000000000000000" pitchFamily="2" charset="2"/>
              <a:buChar char="u"/>
            </a:pPr>
            <a:r>
              <a:rPr lang="en-US" altLang="zh-CN" b="1" dirty="0">
                <a:solidFill>
                  <a:srgbClr val="FFC000"/>
                </a:solidFill>
                <a:cs typeface="+mn-ea"/>
                <a:sym typeface="+mn-lt"/>
              </a:rPr>
              <a:t>Reusability </a:t>
            </a:r>
            <a:endParaRPr lang="zh-CN" altLang="en-US" b="1" dirty="0">
              <a:solidFill>
                <a:srgbClr val="FFC000"/>
              </a:solidFill>
              <a:cs typeface="+mn-ea"/>
              <a:sym typeface="+mn-lt"/>
            </a:endParaRPr>
          </a:p>
        </p:txBody>
      </p:sp>
      <p:sp>
        <p:nvSpPr>
          <p:cNvPr id="10" name="文本框 9"/>
          <p:cNvSpPr txBox="1"/>
          <p:nvPr/>
        </p:nvSpPr>
        <p:spPr>
          <a:xfrm>
            <a:off x="815557" y="2106805"/>
            <a:ext cx="4025881" cy="652486"/>
          </a:xfrm>
          <a:prstGeom prst="rect">
            <a:avLst/>
          </a:prstGeom>
          <a:noFill/>
        </p:spPr>
        <p:txBody>
          <a:bodyPr wrap="square" rtlCol="0">
            <a:spAutoFit/>
          </a:bodyPr>
          <a:lstStyle/>
          <a:p>
            <a:pPr>
              <a:lnSpc>
                <a:spcPct val="130000"/>
              </a:lnSpc>
            </a:pPr>
            <a:r>
              <a:rPr lang="en-US" altLang="zh-CN" sz="1400" dirty="0">
                <a:solidFill>
                  <a:schemeClr val="bg2">
                    <a:lumMod val="25000"/>
                  </a:schemeClr>
                </a:solidFill>
                <a:cs typeface="+mn-ea"/>
                <a:sym typeface="+mn-lt"/>
              </a:rPr>
              <a:t>Visual Texture Modeling.</a:t>
            </a:r>
          </a:p>
          <a:p>
            <a:pPr>
              <a:lnSpc>
                <a:spcPct val="130000"/>
              </a:lnSpc>
            </a:pPr>
            <a:r>
              <a:rPr lang="en-US" altLang="zh-CN" sz="1400" dirty="0">
                <a:solidFill>
                  <a:schemeClr val="bg2">
                    <a:lumMod val="25000"/>
                  </a:schemeClr>
                </a:solidFill>
                <a:cs typeface="+mn-ea"/>
                <a:sym typeface="+mn-lt"/>
              </a:rPr>
              <a:t>Image Reconstruction.</a:t>
            </a:r>
          </a:p>
        </p:txBody>
      </p:sp>
      <p:sp>
        <p:nvSpPr>
          <p:cNvPr id="11" name="TextBox 76"/>
          <p:cNvSpPr txBox="1"/>
          <p:nvPr/>
        </p:nvSpPr>
        <p:spPr>
          <a:xfrm>
            <a:off x="818315" y="3016126"/>
            <a:ext cx="1316410" cy="369332"/>
          </a:xfrm>
          <a:prstGeom prst="rect">
            <a:avLst/>
          </a:prstGeom>
          <a:noFill/>
        </p:spPr>
        <p:txBody>
          <a:bodyPr wrap="square" rtlCol="0">
            <a:spAutoFit/>
          </a:bodyPr>
          <a:lstStyle/>
          <a:p>
            <a:pPr marL="285750" indent="-285750">
              <a:buFont typeface="Wingdings" panose="05000000000000000000" pitchFamily="2" charset="2"/>
              <a:buChar char="u"/>
            </a:pPr>
            <a:r>
              <a:rPr lang="en-US" altLang="zh-CN" b="1" dirty="0">
                <a:solidFill>
                  <a:srgbClr val="FFC000"/>
                </a:solidFill>
                <a:cs typeface="+mn-ea"/>
                <a:sym typeface="+mn-lt"/>
              </a:rPr>
              <a:t>Speed</a:t>
            </a:r>
            <a:endParaRPr lang="zh-CN" altLang="en-US" b="1" dirty="0">
              <a:solidFill>
                <a:srgbClr val="FFC000"/>
              </a:solidFill>
              <a:cs typeface="+mn-ea"/>
              <a:sym typeface="+mn-lt"/>
            </a:endParaRPr>
          </a:p>
        </p:txBody>
      </p:sp>
      <p:sp>
        <p:nvSpPr>
          <p:cNvPr id="12" name="文本框 11"/>
          <p:cNvSpPr txBox="1"/>
          <p:nvPr/>
        </p:nvSpPr>
        <p:spPr>
          <a:xfrm>
            <a:off x="818313" y="3385458"/>
            <a:ext cx="4456436" cy="652486"/>
          </a:xfrm>
          <a:prstGeom prst="rect">
            <a:avLst/>
          </a:prstGeom>
          <a:noFill/>
        </p:spPr>
        <p:txBody>
          <a:bodyPr wrap="square" rtlCol="0">
            <a:spAutoFit/>
          </a:bodyPr>
          <a:lstStyle/>
          <a:p>
            <a:pPr>
              <a:lnSpc>
                <a:spcPct val="130000"/>
              </a:lnSpc>
            </a:pPr>
            <a:r>
              <a:rPr lang="en-US" altLang="zh-CN" sz="1400" dirty="0">
                <a:solidFill>
                  <a:schemeClr val="bg2">
                    <a:lumMod val="25000"/>
                  </a:schemeClr>
                </a:solidFill>
                <a:cs typeface="+mn-ea"/>
                <a:sym typeface="+mn-lt"/>
              </a:rPr>
              <a:t>The number of model iterations</a:t>
            </a:r>
          </a:p>
          <a:p>
            <a:pPr>
              <a:lnSpc>
                <a:spcPct val="130000"/>
              </a:lnSpc>
            </a:pPr>
            <a:r>
              <a:rPr lang="en-US" altLang="zh-CN" sz="1400" dirty="0">
                <a:solidFill>
                  <a:schemeClr val="bg2">
                    <a:lumMod val="25000"/>
                  </a:schemeClr>
                </a:solidFill>
                <a:cs typeface="+mn-ea"/>
                <a:sym typeface="+mn-lt"/>
              </a:rPr>
              <a:t>Algorithm iteration method</a:t>
            </a:r>
          </a:p>
        </p:txBody>
      </p:sp>
      <p:sp>
        <p:nvSpPr>
          <p:cNvPr id="13" name="TextBox 76"/>
          <p:cNvSpPr txBox="1"/>
          <p:nvPr/>
        </p:nvSpPr>
        <p:spPr>
          <a:xfrm>
            <a:off x="847526" y="4351440"/>
            <a:ext cx="1474069" cy="369332"/>
          </a:xfrm>
          <a:prstGeom prst="rect">
            <a:avLst/>
          </a:prstGeom>
          <a:noFill/>
        </p:spPr>
        <p:txBody>
          <a:bodyPr wrap="square" rtlCol="0">
            <a:spAutoFit/>
          </a:bodyPr>
          <a:lstStyle/>
          <a:p>
            <a:pPr marL="285750" indent="-285750">
              <a:buFont typeface="Wingdings" panose="05000000000000000000" pitchFamily="2" charset="2"/>
              <a:buChar char="u"/>
            </a:pPr>
            <a:r>
              <a:rPr lang="en-US" altLang="zh-CN" b="1" dirty="0">
                <a:solidFill>
                  <a:srgbClr val="FFC000"/>
                </a:solidFill>
                <a:cs typeface="+mn-ea"/>
                <a:sym typeface="+mn-lt"/>
              </a:rPr>
              <a:t>Quality</a:t>
            </a:r>
            <a:endParaRPr lang="zh-CN" altLang="en-US" b="1" dirty="0">
              <a:solidFill>
                <a:srgbClr val="FFC000"/>
              </a:solidFill>
              <a:cs typeface="+mn-ea"/>
              <a:sym typeface="+mn-lt"/>
            </a:endParaRPr>
          </a:p>
        </p:txBody>
      </p:sp>
      <p:sp>
        <p:nvSpPr>
          <p:cNvPr id="14" name="文本框 13"/>
          <p:cNvSpPr txBox="1"/>
          <p:nvPr/>
        </p:nvSpPr>
        <p:spPr>
          <a:xfrm>
            <a:off x="847525" y="4720772"/>
            <a:ext cx="4208761" cy="652486"/>
          </a:xfrm>
          <a:prstGeom prst="rect">
            <a:avLst/>
          </a:prstGeom>
          <a:noFill/>
        </p:spPr>
        <p:txBody>
          <a:bodyPr wrap="square" rtlCol="0">
            <a:spAutoFit/>
          </a:bodyPr>
          <a:lstStyle/>
          <a:p>
            <a:pPr>
              <a:lnSpc>
                <a:spcPct val="130000"/>
              </a:lnSpc>
            </a:pPr>
            <a:r>
              <a:rPr lang="en-US" altLang="zh-CN" sz="1400" dirty="0">
                <a:solidFill>
                  <a:schemeClr val="bg2">
                    <a:lumMod val="25000"/>
                  </a:schemeClr>
                </a:solidFill>
                <a:cs typeface="+mn-ea"/>
                <a:sym typeface="+mn-lt"/>
              </a:rPr>
              <a:t>negatively related to speed</a:t>
            </a:r>
          </a:p>
          <a:p>
            <a:pPr>
              <a:lnSpc>
                <a:spcPct val="130000"/>
              </a:lnSpc>
            </a:pPr>
            <a:r>
              <a:rPr lang="en-US" altLang="zh-CN" sz="1400" dirty="0">
                <a:solidFill>
                  <a:schemeClr val="bg2">
                    <a:lumMod val="25000"/>
                  </a:schemeClr>
                </a:solidFill>
                <a:cs typeface="+mn-ea"/>
                <a:sym typeface="+mn-lt"/>
              </a:rPr>
              <a:t>Related to training network (VGG16 or VGG19)</a:t>
            </a:r>
          </a:p>
        </p:txBody>
      </p:sp>
      <p:sp>
        <p:nvSpPr>
          <p:cNvPr id="2" name="矩形 1"/>
          <p:cNvSpPr/>
          <p:nvPr/>
        </p:nvSpPr>
        <p:spPr>
          <a:xfrm>
            <a:off x="810214" y="818249"/>
            <a:ext cx="5082586" cy="830997"/>
          </a:xfrm>
          <a:prstGeom prst="rect">
            <a:avLst/>
          </a:prstGeom>
        </p:spPr>
        <p:txBody>
          <a:bodyPr wrap="square">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Three challenge of online image optimization</a:t>
            </a:r>
          </a:p>
        </p:txBody>
      </p:sp>
      <p:sp>
        <p:nvSpPr>
          <p:cNvPr id="16" name="TextBox 76"/>
          <p:cNvSpPr txBox="1"/>
          <p:nvPr/>
        </p:nvSpPr>
        <p:spPr>
          <a:xfrm>
            <a:off x="888375" y="227163"/>
            <a:ext cx="3843282" cy="523220"/>
          </a:xfrm>
          <a:prstGeom prst="rect">
            <a:avLst/>
          </a:prstGeom>
          <a:noFill/>
        </p:spPr>
        <p:txBody>
          <a:bodyPr wrap="square" rtlCol="0">
            <a:spAutoFit/>
          </a:bodyPr>
          <a:lstStyle/>
          <a:p>
            <a:r>
              <a:rPr lang="en-US" altLang="zh-CN" sz="2800" dirty="0">
                <a:solidFill>
                  <a:srgbClr val="0274A8"/>
                </a:solidFill>
                <a:cs typeface="+mn-ea"/>
                <a:sym typeface="+mn-lt"/>
              </a:rPr>
              <a:t>Problem analysis</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854481" y="-106680"/>
            <a:ext cx="10309380" cy="6964680"/>
          </a:xfrm>
          <a:prstGeom prst="trapezoid">
            <a:avLst>
              <a:gd name="adj" fmla="val 31751"/>
            </a:avLst>
          </a:prstGeom>
        </p:spPr>
      </p:pic>
      <p:sp>
        <p:nvSpPr>
          <p:cNvPr id="19" name="TextBox 8"/>
          <p:cNvSpPr txBox="1"/>
          <p:nvPr/>
        </p:nvSpPr>
        <p:spPr>
          <a:xfrm>
            <a:off x="362856" y="5704115"/>
            <a:ext cx="7104744" cy="923330"/>
          </a:xfrm>
          <a:prstGeom prst="rect">
            <a:avLst/>
          </a:prstGeom>
          <a:noFill/>
        </p:spPr>
        <p:txBody>
          <a:bodyPr wrap="square" rtlCol="0">
            <a:spAutoFit/>
          </a:bodyPr>
          <a:lstStyle/>
          <a:p>
            <a:pPr algn="just"/>
            <a:r>
              <a:rPr lang="en-US" altLang="zh-CN" b="1" dirty="0">
                <a:solidFill>
                  <a:srgbClr val="484F59"/>
                </a:solidFill>
                <a:latin typeface="微软雅黑 Light" panose="020B0502040204020203" pitchFamily="34" charset="-122"/>
                <a:ea typeface="微软雅黑 Light" panose="020B0502040204020203" pitchFamily="34" charset="-122"/>
                <a:cs typeface="Open Sans" panose="020B0606030504020204" pitchFamily="34" charset="0"/>
              </a:rPr>
              <a:t>Although IOB-NST is able to yield impressive stylized images, there are still some limitations. The most concerned limitation is the efficiency issue. 				---- Jing et al. (2020)</a:t>
            </a:r>
            <a:endParaRPr lang="en-US" sz="1050" dirty="0">
              <a:latin typeface="华文细黑" panose="02010600040101010101" pitchFamily="2" charset="-122"/>
              <a:ea typeface="华文细黑" panose="02010600040101010101" pitchFamily="2" charset="-122"/>
              <a:cs typeface="Open Sans" panose="020B0606030504020204" pitchFamily="34" charset="0"/>
            </a:endParaRPr>
          </a:p>
        </p:txBody>
      </p:sp>
    </p:spTree>
    <p:extLst>
      <p:ext uri="{BB962C8B-B14F-4D97-AF65-F5344CB8AC3E}">
        <p14:creationId xmlns:p14="http://schemas.microsoft.com/office/powerpoint/2010/main" val="16984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2"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华文细黑"/>
        <a:ea typeface="微软雅黑 Light"/>
        <a:cs typeface=""/>
      </a:majorFont>
      <a:minorFont>
        <a:latin typeface="华文细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10574</TotalTime>
  <Words>2046</Words>
  <Application>Microsoft Office PowerPoint</Application>
  <PresentationFormat>宽屏</PresentationFormat>
  <Paragraphs>245</Paragraphs>
  <Slides>32</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华文细黑</vt:lpstr>
      <vt:lpstr>宋体</vt:lpstr>
      <vt:lpstr>微软雅黑</vt:lpstr>
      <vt:lpstr>微软雅黑 Light</vt:lpstr>
      <vt:lpstr>Abadi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赵春波</dc:creator>
  <cp:lastModifiedBy>Yuxin Meng</cp:lastModifiedBy>
  <cp:revision>195</cp:revision>
  <dcterms:created xsi:type="dcterms:W3CDTF">2016-12-22T17:05:00Z</dcterms:created>
  <dcterms:modified xsi:type="dcterms:W3CDTF">2022-08-01T18:11:47Z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